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Playfair Display"/>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layfairDispl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layfairDisplay-italic.fntdata"/><Relationship Id="rId10" Type="http://schemas.openxmlformats.org/officeDocument/2006/relationships/slide" Target="slides/slide5.xml"/><Relationship Id="rId54"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layfairDisplay-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681f0c9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681f0c9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681f0c9f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681f0c9f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681f0c9f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681f0c9f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681f0c9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681f0c9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681f0c9f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681f0c9f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681f0c9f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681f0c9f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6c8f185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6c8f185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681f0c9f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681f0c9f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681f0c9f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681f0c9f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681f0c9f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681f0c9f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681f0c9f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681f0c9f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681f0c9f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e681f0c9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681f0c9f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681f0c9f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681f0c9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681f0c9f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681f0c9f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681f0c9f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6c8f185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6c8f185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6c8f1855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6c8f1855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6c8f185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6c8f1855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d82ad53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d82ad53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846e247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846e247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681f0c9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681f0c9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f4f968fa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f4f968f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681f0c9f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681f0c9f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f4f968fa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f4f968fa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f4f968fa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f4f968fa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f4f968fa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f4f968fa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f4f968f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f4f968f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f4f968fa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f4f968fa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f4f968fa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f4f968fa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f4f968fa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f4f968fa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f4f968fa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f4f968fa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f4f968fa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f4f968fa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681f0c9f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681f0c9f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681f0c9f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681f0c9f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f4f968fa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f4f968fa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f4f968fa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f4f968fa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5f4f968fa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5f4f968fa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686e5265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686e5265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7686e526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7686e526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822d6e5b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822d6e5b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81a03410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81a03410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81a03410c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81a03410c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6c8f185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6c8f185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681f0c9f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681f0c9f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681f0c9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681f0c9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e681f0c9f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e681f0c9f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681f0c9f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681f0c9f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89875" y="191425"/>
            <a:ext cx="8614500" cy="15459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it" sz="3880">
                <a:solidFill>
                  <a:schemeClr val="lt1"/>
                </a:solidFill>
                <a:latin typeface="Playfair Display"/>
                <a:ea typeface="Playfair Display"/>
                <a:cs typeface="Playfair Display"/>
                <a:sym typeface="Playfair Display"/>
              </a:rPr>
              <a:t>School of Computational Techniques for Physics Students in Kenya</a:t>
            </a:r>
            <a:endParaRPr b="1" sz="3880">
              <a:solidFill>
                <a:schemeClr val="lt1"/>
              </a:solidFill>
              <a:latin typeface="Playfair Display"/>
              <a:ea typeface="Playfair Display"/>
              <a:cs typeface="Playfair Display"/>
              <a:sym typeface="Playfair Display"/>
            </a:endParaRPr>
          </a:p>
        </p:txBody>
      </p:sp>
      <p:sp>
        <p:nvSpPr>
          <p:cNvPr id="55" name="Google Shape;55;p13"/>
          <p:cNvSpPr txBox="1"/>
          <p:nvPr>
            <p:ph idx="1" type="subTitle"/>
          </p:nvPr>
        </p:nvSpPr>
        <p:spPr>
          <a:xfrm>
            <a:off x="956625" y="2426350"/>
            <a:ext cx="72810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it" sz="3380">
                <a:solidFill>
                  <a:schemeClr val="lt1"/>
                </a:solidFill>
                <a:latin typeface="Playfair Display"/>
                <a:ea typeface="Playfair Display"/>
                <a:cs typeface="Playfair Display"/>
                <a:sym typeface="Playfair Display"/>
              </a:rPr>
              <a:t>Introduction to machine learning</a:t>
            </a:r>
            <a:endParaRPr sz="3380">
              <a:solidFill>
                <a:schemeClr val="lt1"/>
              </a:solidFill>
              <a:latin typeface="Playfair Display"/>
              <a:ea typeface="Playfair Display"/>
              <a:cs typeface="Playfair Display"/>
              <a:sym typeface="Playfair Display"/>
            </a:endParaRPr>
          </a:p>
          <a:p>
            <a:pPr indent="0" lvl="0" marL="0" rtl="0" algn="l">
              <a:lnSpc>
                <a:spcPct val="80000"/>
              </a:lnSpc>
              <a:spcBef>
                <a:spcPts val="0"/>
              </a:spcBef>
              <a:spcAft>
                <a:spcPts val="0"/>
              </a:spcAft>
              <a:buClr>
                <a:schemeClr val="dk1"/>
              </a:buClr>
              <a:buSzPts val="935"/>
              <a:buFont typeface="Arial"/>
              <a:buNone/>
            </a:pPr>
            <a:r>
              <a:t/>
            </a:r>
            <a:endParaRPr sz="3380">
              <a:solidFill>
                <a:schemeClr val="lt1"/>
              </a:solidFill>
              <a:latin typeface="Playfair Display"/>
              <a:ea typeface="Playfair Display"/>
              <a:cs typeface="Playfair Display"/>
              <a:sym typeface="Playfair Display"/>
            </a:endParaRPr>
          </a:p>
          <a:p>
            <a:pPr indent="0" lvl="0" marL="0" rtl="0" algn="ctr">
              <a:lnSpc>
                <a:spcPct val="80000"/>
              </a:lnSpc>
              <a:spcBef>
                <a:spcPts val="0"/>
              </a:spcBef>
              <a:spcAft>
                <a:spcPts val="0"/>
              </a:spcAft>
              <a:buSzPts val="935"/>
              <a:buNone/>
            </a:pPr>
            <a:r>
              <a:t/>
            </a:r>
            <a:endParaRPr sz="3380">
              <a:solidFill>
                <a:schemeClr val="lt1"/>
              </a:solidFill>
              <a:latin typeface="Playfair Display"/>
              <a:ea typeface="Playfair Display"/>
              <a:cs typeface="Playfair Display"/>
              <a:sym typeface="Playfair Display"/>
            </a:endParaRPr>
          </a:p>
        </p:txBody>
      </p:sp>
      <p:sp>
        <p:nvSpPr>
          <p:cNvPr id="56" name="Google Shape;56;p13"/>
          <p:cNvSpPr txBox="1"/>
          <p:nvPr>
            <p:ph idx="1" type="subTitle"/>
          </p:nvPr>
        </p:nvSpPr>
        <p:spPr>
          <a:xfrm>
            <a:off x="-830850" y="4281425"/>
            <a:ext cx="6690900" cy="792600"/>
          </a:xfrm>
          <a:prstGeom prst="rect">
            <a:avLst/>
          </a:prstGeom>
        </p:spPr>
        <p:txBody>
          <a:bodyPr anchorCtr="0" anchor="t" bIns="91425" lIns="91425" spcFirstLastPara="1" rIns="91425" wrap="square" tIns="91425">
            <a:normAutofit/>
          </a:bodyPr>
          <a:lstStyle/>
          <a:p>
            <a:pPr indent="0" lvl="0" marL="457200" rtl="0" algn="ctr">
              <a:lnSpc>
                <a:spcPct val="80000"/>
              </a:lnSpc>
              <a:spcBef>
                <a:spcPts val="0"/>
              </a:spcBef>
              <a:spcAft>
                <a:spcPts val="0"/>
              </a:spcAft>
              <a:buSzPts val="935"/>
              <a:buNone/>
            </a:pPr>
            <a:r>
              <a:rPr lang="it" sz="1979">
                <a:solidFill>
                  <a:schemeClr val="lt1"/>
                </a:solidFill>
                <a:latin typeface="Playfair Display"/>
                <a:ea typeface="Playfair Display"/>
                <a:cs typeface="Playfair Display"/>
                <a:sym typeface="Playfair Display"/>
              </a:rPr>
              <a:t>Lorenzo Capriotti</a:t>
            </a:r>
            <a:endParaRPr sz="1979">
              <a:solidFill>
                <a:schemeClr val="lt1"/>
              </a:solidFill>
              <a:latin typeface="Playfair Display"/>
              <a:ea typeface="Playfair Display"/>
              <a:cs typeface="Playfair Display"/>
              <a:sym typeface="Playfair Display"/>
            </a:endParaRPr>
          </a:p>
          <a:p>
            <a:pPr indent="0" lvl="0" marL="457200" rtl="0" algn="ctr">
              <a:lnSpc>
                <a:spcPct val="80000"/>
              </a:lnSpc>
              <a:spcBef>
                <a:spcPts val="0"/>
              </a:spcBef>
              <a:spcAft>
                <a:spcPts val="0"/>
              </a:spcAft>
              <a:buSzPts val="935"/>
              <a:buNone/>
            </a:pPr>
            <a:r>
              <a:rPr lang="it" sz="1979">
                <a:solidFill>
                  <a:schemeClr val="lt1"/>
                </a:solidFill>
                <a:latin typeface="Playfair Display"/>
                <a:ea typeface="Playfair Display"/>
                <a:cs typeface="Playfair Display"/>
                <a:sym typeface="Playfair Display"/>
              </a:rPr>
              <a:t>Università di Ferrara and INFN Ferrara</a:t>
            </a:r>
            <a:endParaRPr sz="1979">
              <a:solidFill>
                <a:schemeClr val="lt1"/>
              </a:solidFill>
              <a:latin typeface="Playfair Display"/>
              <a:ea typeface="Playfair Display"/>
              <a:cs typeface="Playfair Display"/>
              <a:sym typeface="Playfair Display"/>
            </a:endParaRPr>
          </a:p>
        </p:txBody>
      </p:sp>
      <p:pic>
        <p:nvPicPr>
          <p:cNvPr id="57" name="Google Shape;57;p13"/>
          <p:cNvPicPr preferRelativeResize="0"/>
          <p:nvPr/>
        </p:nvPicPr>
        <p:blipFill rotWithShape="1">
          <a:blip r:embed="rId3">
            <a:alphaModFix/>
          </a:blip>
          <a:srcRect b="0" l="0" r="55941" t="0"/>
          <a:stretch/>
        </p:blipFill>
        <p:spPr>
          <a:xfrm>
            <a:off x="5514250" y="3818600"/>
            <a:ext cx="1244549" cy="1248699"/>
          </a:xfrm>
          <a:prstGeom prst="rect">
            <a:avLst/>
          </a:prstGeom>
          <a:noFill/>
          <a:ln>
            <a:noFill/>
          </a:ln>
        </p:spPr>
      </p:pic>
      <p:pic>
        <p:nvPicPr>
          <p:cNvPr id="58" name="Google Shape;58;p13"/>
          <p:cNvPicPr preferRelativeResize="0"/>
          <p:nvPr/>
        </p:nvPicPr>
        <p:blipFill>
          <a:blip r:embed="rId4">
            <a:alphaModFix/>
          </a:blip>
          <a:stretch>
            <a:fillRect/>
          </a:stretch>
        </p:blipFill>
        <p:spPr>
          <a:xfrm>
            <a:off x="6933525" y="3818600"/>
            <a:ext cx="1860007" cy="1203425"/>
          </a:xfrm>
          <a:prstGeom prst="rect">
            <a:avLst/>
          </a:prstGeom>
          <a:noFill/>
          <a:ln>
            <a:noFill/>
          </a:ln>
        </p:spPr>
      </p:pic>
      <p:sp>
        <p:nvSpPr>
          <p:cNvPr id="59" name="Google Shape;59;p13"/>
          <p:cNvSpPr txBox="1"/>
          <p:nvPr>
            <p:ph idx="1" type="subTitle"/>
          </p:nvPr>
        </p:nvSpPr>
        <p:spPr>
          <a:xfrm>
            <a:off x="2429475" y="1633750"/>
            <a:ext cx="4335300" cy="792600"/>
          </a:xfrm>
          <a:prstGeom prst="rect">
            <a:avLst/>
          </a:prstGeom>
        </p:spPr>
        <p:txBody>
          <a:bodyPr anchorCtr="0" anchor="t" bIns="91425" lIns="91425" spcFirstLastPara="1" rIns="91425" wrap="square" tIns="91425">
            <a:normAutofit/>
          </a:bodyPr>
          <a:lstStyle/>
          <a:p>
            <a:pPr indent="0" lvl="0" marL="457200" rtl="0" algn="ctr">
              <a:lnSpc>
                <a:spcPct val="80000"/>
              </a:lnSpc>
              <a:spcBef>
                <a:spcPts val="0"/>
              </a:spcBef>
              <a:spcAft>
                <a:spcPts val="0"/>
              </a:spcAft>
              <a:buSzPts val="935"/>
              <a:buNone/>
            </a:pPr>
            <a:r>
              <a:rPr lang="it" sz="1979">
                <a:solidFill>
                  <a:schemeClr val="lt1"/>
                </a:solidFill>
                <a:latin typeface="Playfair Display"/>
                <a:ea typeface="Playfair Display"/>
                <a:cs typeface="Playfair Display"/>
                <a:sym typeface="Playfair Display"/>
              </a:rPr>
              <a:t>Nairobi - 18/06/2024</a:t>
            </a:r>
            <a:endParaRPr sz="1979">
              <a:solidFill>
                <a:schemeClr val="lt1"/>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First two Principal Components </a:t>
            </a:r>
            <a:endParaRPr b="1">
              <a:solidFill>
                <a:srgbClr val="1155CC"/>
              </a:solidFill>
              <a:latin typeface="Playfair Display"/>
              <a:ea typeface="Playfair Display"/>
              <a:cs typeface="Playfair Display"/>
              <a:sym typeface="Playfair Display"/>
            </a:endParaRPr>
          </a:p>
        </p:txBody>
      </p:sp>
      <p:pic>
        <p:nvPicPr>
          <p:cNvPr id="132" name="Google Shape;132;p22"/>
          <p:cNvPicPr preferRelativeResize="0"/>
          <p:nvPr/>
        </p:nvPicPr>
        <p:blipFill>
          <a:blip r:embed="rId3">
            <a:alphaModFix/>
          </a:blip>
          <a:stretch>
            <a:fillRect/>
          </a:stretch>
        </p:blipFill>
        <p:spPr>
          <a:xfrm>
            <a:off x="1620598" y="672675"/>
            <a:ext cx="5687900" cy="4470825"/>
          </a:xfrm>
          <a:prstGeom prst="rect">
            <a:avLst/>
          </a:prstGeom>
          <a:noFill/>
          <a:ln>
            <a:noFill/>
          </a:ln>
        </p:spPr>
      </p:pic>
      <p:sp>
        <p:nvSpPr>
          <p:cNvPr id="133" name="Google Shape;133;p22"/>
          <p:cNvSpPr/>
          <p:nvPr/>
        </p:nvSpPr>
        <p:spPr>
          <a:xfrm>
            <a:off x="5773550" y="3243550"/>
            <a:ext cx="1836600" cy="1647900"/>
          </a:xfrm>
          <a:prstGeom prst="ellipse">
            <a:avLst/>
          </a:prstGeom>
          <a:solidFill>
            <a:srgbClr val="1C4587">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2"/>
          <p:cNvSpPr/>
          <p:nvPr/>
        </p:nvSpPr>
        <p:spPr>
          <a:xfrm>
            <a:off x="2424800" y="3453500"/>
            <a:ext cx="3081000" cy="1370400"/>
          </a:xfrm>
          <a:prstGeom prst="ellipse">
            <a:avLst/>
          </a:prstGeom>
          <a:solidFill>
            <a:srgbClr val="800000">
              <a:alpha val="41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p:nvPr/>
        </p:nvSpPr>
        <p:spPr>
          <a:xfrm>
            <a:off x="1910450" y="2713200"/>
            <a:ext cx="1716300" cy="1664100"/>
          </a:xfrm>
          <a:prstGeom prst="ellipse">
            <a:avLst/>
          </a:prstGeom>
          <a:solidFill>
            <a:srgbClr val="FF13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2"/>
          <p:cNvSpPr/>
          <p:nvPr/>
        </p:nvSpPr>
        <p:spPr>
          <a:xfrm>
            <a:off x="2771150" y="2403800"/>
            <a:ext cx="1637400" cy="1522200"/>
          </a:xfrm>
          <a:prstGeom prst="ellipse">
            <a:avLst/>
          </a:prstGeom>
          <a:solidFill>
            <a:srgbClr val="FF7B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2"/>
          <p:cNvSpPr/>
          <p:nvPr/>
        </p:nvSpPr>
        <p:spPr>
          <a:xfrm>
            <a:off x="3673925" y="2298825"/>
            <a:ext cx="1931100" cy="1601400"/>
          </a:xfrm>
          <a:prstGeom prst="ellipse">
            <a:avLst/>
          </a:prstGeom>
          <a:solidFill>
            <a:srgbClr val="AAFF4D">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2"/>
          <p:cNvSpPr/>
          <p:nvPr/>
        </p:nvSpPr>
        <p:spPr>
          <a:xfrm>
            <a:off x="2823625" y="1600225"/>
            <a:ext cx="1716300" cy="1522200"/>
          </a:xfrm>
          <a:prstGeom prst="ellipse">
            <a:avLst/>
          </a:prstGeom>
          <a:solidFill>
            <a:srgbClr val="FEE502">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p:nvPr/>
        </p:nvSpPr>
        <p:spPr>
          <a:xfrm>
            <a:off x="3259200" y="1165150"/>
            <a:ext cx="1931100" cy="1480200"/>
          </a:xfrm>
          <a:prstGeom prst="ellipse">
            <a:avLst/>
          </a:prstGeom>
          <a:solidFill>
            <a:srgbClr val="4CFFAA">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2"/>
          <p:cNvSpPr/>
          <p:nvPr/>
        </p:nvSpPr>
        <p:spPr>
          <a:xfrm>
            <a:off x="3868425" y="1505700"/>
            <a:ext cx="1931100" cy="1370400"/>
          </a:xfrm>
          <a:prstGeom prst="ellipse">
            <a:avLst/>
          </a:prstGeom>
          <a:solidFill>
            <a:srgbClr val="05D5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p:nvPr/>
        </p:nvSpPr>
        <p:spPr>
          <a:xfrm>
            <a:off x="3673925" y="639850"/>
            <a:ext cx="3212100" cy="1522200"/>
          </a:xfrm>
          <a:prstGeom prst="ellipse">
            <a:avLst/>
          </a:prstGeom>
          <a:solidFill>
            <a:srgbClr val="0161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2" name="Google Shape;142;p22"/>
          <p:cNvCxnSpPr/>
          <p:nvPr/>
        </p:nvCxnSpPr>
        <p:spPr>
          <a:xfrm flipH="1" rot="10800000">
            <a:off x="3960050" y="2162050"/>
            <a:ext cx="10500" cy="10500"/>
          </a:xfrm>
          <a:prstGeom prst="straightConnector1">
            <a:avLst/>
          </a:prstGeom>
          <a:noFill/>
          <a:ln cap="flat" cmpd="sng" w="38100">
            <a:solidFill>
              <a:srgbClr val="1E1E1E"/>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140225"/>
            <a:ext cx="8520600" cy="47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it" sz="6020">
                <a:solidFill>
                  <a:srgbClr val="1155CC"/>
                </a:solidFill>
                <a:latin typeface="Playfair Display"/>
                <a:ea typeface="Playfair Display"/>
                <a:cs typeface="Playfair Display"/>
                <a:sym typeface="Playfair Display"/>
              </a:rPr>
              <a:t>Particle detectors and experimental workflow</a:t>
            </a:r>
            <a:r>
              <a:rPr b="1" lang="it" sz="6020">
                <a:solidFill>
                  <a:srgbClr val="1155CC"/>
                </a:solidFill>
                <a:latin typeface="Playfair Display"/>
                <a:ea typeface="Playfair Display"/>
                <a:cs typeface="Playfair Display"/>
                <a:sym typeface="Playfair Display"/>
              </a:rPr>
              <a:t> </a:t>
            </a:r>
            <a:endParaRPr b="1" sz="6020">
              <a:solidFill>
                <a:srgbClr val="1155CC"/>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Proton-proton collisions at the LHC</a:t>
            </a:r>
            <a:endParaRPr b="1">
              <a:solidFill>
                <a:srgbClr val="1155CC"/>
              </a:solidFill>
              <a:latin typeface="Playfair Display"/>
              <a:ea typeface="Playfair Display"/>
              <a:cs typeface="Playfair Display"/>
              <a:sym typeface="Playfair Display"/>
            </a:endParaRPr>
          </a:p>
        </p:txBody>
      </p:sp>
      <p:pic>
        <p:nvPicPr>
          <p:cNvPr id="153" name="Google Shape;153;p24"/>
          <p:cNvPicPr preferRelativeResize="0"/>
          <p:nvPr/>
        </p:nvPicPr>
        <p:blipFill rotWithShape="1">
          <a:blip r:embed="rId3">
            <a:alphaModFix/>
          </a:blip>
          <a:srcRect b="25389" l="924" r="766" t="23423"/>
          <a:stretch/>
        </p:blipFill>
        <p:spPr>
          <a:xfrm>
            <a:off x="1519325" y="896650"/>
            <a:ext cx="6105349" cy="2632875"/>
          </a:xfrm>
          <a:prstGeom prst="rect">
            <a:avLst/>
          </a:prstGeom>
          <a:noFill/>
          <a:ln>
            <a:noFill/>
          </a:ln>
        </p:spPr>
      </p:pic>
      <p:sp>
        <p:nvSpPr>
          <p:cNvPr id="154" name="Google Shape;154;p24"/>
          <p:cNvSpPr/>
          <p:nvPr/>
        </p:nvSpPr>
        <p:spPr>
          <a:xfrm>
            <a:off x="1600034" y="2290525"/>
            <a:ext cx="3143225" cy="1782775"/>
          </a:xfrm>
          <a:custGeom>
            <a:rect b="b" l="l" r="r" t="t"/>
            <a:pathLst>
              <a:path extrusionOk="0" h="71311" w="125729">
                <a:moveTo>
                  <a:pt x="124132" y="0"/>
                </a:moveTo>
                <a:cubicBezTo>
                  <a:pt x="122502" y="5652"/>
                  <a:pt x="133207" y="22607"/>
                  <a:pt x="114350" y="33910"/>
                </a:cubicBezTo>
                <a:cubicBezTo>
                  <a:pt x="95493" y="45213"/>
                  <a:pt x="29576" y="61787"/>
                  <a:pt x="10991" y="67819"/>
                </a:cubicBezTo>
                <a:cubicBezTo>
                  <a:pt x="-7594" y="73851"/>
                  <a:pt x="4199" y="69722"/>
                  <a:pt x="2840" y="70102"/>
                </a:cubicBezTo>
              </a:path>
            </a:pathLst>
          </a:custGeom>
          <a:noFill/>
          <a:ln cap="flat" cmpd="sng" w="28575">
            <a:solidFill>
              <a:srgbClr val="1155CC"/>
            </a:solidFill>
            <a:prstDash val="solid"/>
            <a:round/>
            <a:headEnd len="med" w="med" type="none"/>
            <a:tailEnd len="med" w="med" type="none"/>
          </a:ln>
        </p:spPr>
      </p:sp>
      <p:sp>
        <p:nvSpPr>
          <p:cNvPr id="155" name="Google Shape;155;p24"/>
          <p:cNvSpPr txBox="1"/>
          <p:nvPr/>
        </p:nvSpPr>
        <p:spPr>
          <a:xfrm>
            <a:off x="415725" y="4091975"/>
            <a:ext cx="26817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Primary interaction vertex (PV)</a:t>
            </a:r>
            <a:endParaRPr>
              <a:latin typeface="Playfair Display"/>
              <a:ea typeface="Playfair Display"/>
              <a:cs typeface="Playfair Display"/>
              <a:sym typeface="Playfair Display"/>
            </a:endParaRPr>
          </a:p>
        </p:txBody>
      </p:sp>
      <p:sp>
        <p:nvSpPr>
          <p:cNvPr id="156" name="Google Shape;156;p24"/>
          <p:cNvSpPr txBox="1"/>
          <p:nvPr/>
        </p:nvSpPr>
        <p:spPr>
          <a:xfrm>
            <a:off x="4488875" y="978175"/>
            <a:ext cx="2113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New particles</a:t>
            </a:r>
            <a:endParaRPr>
              <a:latin typeface="Playfair Display"/>
              <a:ea typeface="Playfair Display"/>
              <a:cs typeface="Playfair Display"/>
              <a:sym typeface="Playfair Display"/>
            </a:endParaRPr>
          </a:p>
        </p:txBody>
      </p:sp>
      <p:sp>
        <p:nvSpPr>
          <p:cNvPr id="157" name="Google Shape;157;p24"/>
          <p:cNvSpPr txBox="1"/>
          <p:nvPr/>
        </p:nvSpPr>
        <p:spPr>
          <a:xfrm>
            <a:off x="5130375" y="3056725"/>
            <a:ext cx="2113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New particles</a:t>
            </a:r>
            <a:endParaRPr>
              <a:latin typeface="Playfair Display"/>
              <a:ea typeface="Playfair Display"/>
              <a:cs typeface="Playfair Display"/>
              <a:sym typeface="Playfair Display"/>
            </a:endParaRPr>
          </a:p>
        </p:txBody>
      </p:sp>
      <p:sp>
        <p:nvSpPr>
          <p:cNvPr id="158" name="Google Shape;158;p24"/>
          <p:cNvSpPr txBox="1"/>
          <p:nvPr/>
        </p:nvSpPr>
        <p:spPr>
          <a:xfrm>
            <a:off x="4905650" y="3946825"/>
            <a:ext cx="40731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Energy of each proton: 7 TeV</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Energy of centre of mass: 14 TeV</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Each parton carries a fraction of it</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according to specific probability distributions</a:t>
            </a:r>
            <a:endParaRPr>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Proton-proton collisions at the LHC</a:t>
            </a:r>
            <a:endParaRPr b="1">
              <a:solidFill>
                <a:srgbClr val="1155CC"/>
              </a:solidFill>
              <a:latin typeface="Playfair Display"/>
              <a:ea typeface="Playfair Display"/>
              <a:cs typeface="Playfair Display"/>
              <a:sym typeface="Playfair Display"/>
            </a:endParaRPr>
          </a:p>
        </p:txBody>
      </p:sp>
      <p:pic>
        <p:nvPicPr>
          <p:cNvPr id="164" name="Google Shape;164;p25"/>
          <p:cNvPicPr preferRelativeResize="0"/>
          <p:nvPr/>
        </p:nvPicPr>
        <p:blipFill>
          <a:blip r:embed="rId3">
            <a:alphaModFix/>
          </a:blip>
          <a:stretch>
            <a:fillRect/>
          </a:stretch>
        </p:blipFill>
        <p:spPr>
          <a:xfrm>
            <a:off x="1274787" y="712925"/>
            <a:ext cx="6594425" cy="412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Particle detectors</a:t>
            </a:r>
            <a:endParaRPr b="1">
              <a:solidFill>
                <a:srgbClr val="1155CC"/>
              </a:solidFill>
              <a:latin typeface="Playfair Display"/>
              <a:ea typeface="Playfair Display"/>
              <a:cs typeface="Playfair Display"/>
              <a:sym typeface="Playfair Display"/>
            </a:endParaRPr>
          </a:p>
        </p:txBody>
      </p:sp>
      <p:pic>
        <p:nvPicPr>
          <p:cNvPr id="170" name="Google Shape;170;p26"/>
          <p:cNvPicPr preferRelativeResize="0"/>
          <p:nvPr/>
        </p:nvPicPr>
        <p:blipFill>
          <a:blip r:embed="rId3">
            <a:alphaModFix/>
          </a:blip>
          <a:stretch>
            <a:fillRect/>
          </a:stretch>
        </p:blipFill>
        <p:spPr>
          <a:xfrm>
            <a:off x="285750" y="643575"/>
            <a:ext cx="8572500" cy="440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Particle detectors</a:t>
            </a:r>
            <a:endParaRPr b="1">
              <a:solidFill>
                <a:srgbClr val="1155CC"/>
              </a:solidFill>
              <a:latin typeface="Playfair Display"/>
              <a:ea typeface="Playfair Display"/>
              <a:cs typeface="Playfair Display"/>
              <a:sym typeface="Playfair Display"/>
            </a:endParaRPr>
          </a:p>
        </p:txBody>
      </p:sp>
      <p:sp>
        <p:nvSpPr>
          <p:cNvPr id="176" name="Google Shape;176;p27"/>
          <p:cNvSpPr txBox="1"/>
          <p:nvPr>
            <p:ph idx="1" type="body"/>
          </p:nvPr>
        </p:nvSpPr>
        <p:spPr>
          <a:xfrm>
            <a:off x="5255800" y="1354175"/>
            <a:ext cx="3888300" cy="37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dk1"/>
                </a:solidFill>
                <a:latin typeface="Playfair Display"/>
                <a:ea typeface="Playfair Display"/>
                <a:cs typeface="Playfair Display"/>
                <a:sym typeface="Playfair Display"/>
              </a:rPr>
              <a:t>General overview of a HEP detector</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rPr lang="it">
                <a:solidFill>
                  <a:schemeClr val="dk1"/>
                </a:solidFill>
                <a:latin typeface="Playfair Display"/>
                <a:ea typeface="Playfair Display"/>
                <a:cs typeface="Playfair Display"/>
                <a:sym typeface="Playfair Display"/>
              </a:rPr>
              <a:t>Several layers made with different materials, electronics, readout</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rPr lang="it">
                <a:solidFill>
                  <a:schemeClr val="dk1"/>
                </a:solidFill>
                <a:latin typeface="Playfair Display"/>
                <a:ea typeface="Playfair Display"/>
                <a:cs typeface="Playfair Display"/>
                <a:sym typeface="Playfair Display"/>
              </a:rPr>
              <a:t>Each of them with a different goal</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rPr lang="it">
                <a:solidFill>
                  <a:schemeClr val="dk1"/>
                </a:solidFill>
                <a:latin typeface="Playfair Display"/>
                <a:ea typeface="Playfair Display"/>
                <a:cs typeface="Playfair Display"/>
                <a:sym typeface="Playfair Display"/>
              </a:rPr>
              <a:t>Different particle species interact with the materials differently</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rPr lang="it">
                <a:solidFill>
                  <a:schemeClr val="dk1"/>
                </a:solidFill>
                <a:latin typeface="Playfair Display"/>
                <a:ea typeface="Playfair Display"/>
                <a:cs typeface="Playfair Display"/>
                <a:sym typeface="Playfair Display"/>
              </a:rPr>
              <a:t>They all leave </a:t>
            </a:r>
            <a:r>
              <a:rPr b="1" lang="it">
                <a:solidFill>
                  <a:srgbClr val="1155CC"/>
                </a:solidFill>
                <a:latin typeface="Playfair Display"/>
                <a:ea typeface="Playfair Display"/>
                <a:cs typeface="Playfair Display"/>
                <a:sym typeface="Playfair Display"/>
              </a:rPr>
              <a:t>hits</a:t>
            </a:r>
            <a:r>
              <a:rPr lang="it">
                <a:solidFill>
                  <a:schemeClr val="dk1"/>
                </a:solidFill>
                <a:latin typeface="Playfair Display"/>
                <a:ea typeface="Playfair Display"/>
                <a:cs typeface="Playfair Display"/>
                <a:sym typeface="Playfair Display"/>
              </a:rPr>
              <a:t> in the detector</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1200"/>
              </a:spcAft>
              <a:buNone/>
            </a:pPr>
            <a:r>
              <a:rPr lang="it">
                <a:solidFill>
                  <a:schemeClr val="dk1"/>
                </a:solidFill>
                <a:latin typeface="Playfair Display"/>
                <a:ea typeface="Playfair Display"/>
                <a:cs typeface="Playfair Display"/>
                <a:sym typeface="Playfair Display"/>
              </a:rPr>
              <a:t>From hits we reconstruct </a:t>
            </a:r>
            <a:r>
              <a:rPr b="1" lang="it">
                <a:solidFill>
                  <a:srgbClr val="1155CC"/>
                </a:solidFill>
                <a:latin typeface="Playfair Display"/>
                <a:ea typeface="Playfair Display"/>
                <a:cs typeface="Playfair Display"/>
                <a:sym typeface="Playfair Display"/>
              </a:rPr>
              <a:t>tracks</a:t>
            </a:r>
            <a:endParaRPr b="1">
              <a:solidFill>
                <a:srgbClr val="1155CC"/>
              </a:solidFill>
              <a:latin typeface="Playfair Display"/>
              <a:ea typeface="Playfair Display"/>
              <a:cs typeface="Playfair Display"/>
              <a:sym typeface="Playfair Display"/>
            </a:endParaRPr>
          </a:p>
        </p:txBody>
      </p:sp>
      <p:pic>
        <p:nvPicPr>
          <p:cNvPr id="177" name="Google Shape;177;p27"/>
          <p:cNvPicPr preferRelativeResize="0"/>
          <p:nvPr/>
        </p:nvPicPr>
        <p:blipFill>
          <a:blip r:embed="rId3">
            <a:alphaModFix/>
          </a:blip>
          <a:stretch>
            <a:fillRect/>
          </a:stretch>
        </p:blipFill>
        <p:spPr>
          <a:xfrm>
            <a:off x="135607" y="712932"/>
            <a:ext cx="5024650" cy="427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5450" y="-105375"/>
            <a:ext cx="9200776" cy="613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The LHCb detector at CERN</a:t>
            </a:r>
            <a:endParaRPr b="1">
              <a:solidFill>
                <a:srgbClr val="1155CC"/>
              </a:solidFill>
              <a:latin typeface="Playfair Display"/>
              <a:ea typeface="Playfair Display"/>
              <a:cs typeface="Playfair Display"/>
              <a:sym typeface="Playfair Display"/>
            </a:endParaRPr>
          </a:p>
        </p:txBody>
      </p:sp>
      <p:pic>
        <p:nvPicPr>
          <p:cNvPr id="188" name="Google Shape;188;p29"/>
          <p:cNvPicPr preferRelativeResize="0"/>
          <p:nvPr/>
        </p:nvPicPr>
        <p:blipFill>
          <a:blip r:embed="rId3">
            <a:alphaModFix/>
          </a:blip>
          <a:stretch>
            <a:fillRect/>
          </a:stretch>
        </p:blipFill>
        <p:spPr>
          <a:xfrm>
            <a:off x="602063" y="784099"/>
            <a:ext cx="7939874" cy="4359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Topological structure of an event</a:t>
            </a:r>
            <a:endParaRPr b="1">
              <a:solidFill>
                <a:srgbClr val="1155CC"/>
              </a:solidFill>
              <a:latin typeface="Playfair Display"/>
              <a:ea typeface="Playfair Display"/>
              <a:cs typeface="Playfair Display"/>
              <a:sym typeface="Playfair Display"/>
            </a:endParaRPr>
          </a:p>
        </p:txBody>
      </p:sp>
      <p:cxnSp>
        <p:nvCxnSpPr>
          <p:cNvPr id="194" name="Google Shape;194;p30"/>
          <p:cNvCxnSpPr/>
          <p:nvPr/>
        </p:nvCxnSpPr>
        <p:spPr>
          <a:xfrm>
            <a:off x="668950" y="2378500"/>
            <a:ext cx="3099600" cy="0"/>
          </a:xfrm>
          <a:prstGeom prst="straightConnector1">
            <a:avLst/>
          </a:prstGeom>
          <a:noFill/>
          <a:ln cap="flat" cmpd="sng" w="38100">
            <a:solidFill>
              <a:srgbClr val="3C78D8"/>
            </a:solidFill>
            <a:prstDash val="solid"/>
            <a:round/>
            <a:headEnd len="med" w="med" type="none"/>
            <a:tailEnd len="med" w="med" type="none"/>
          </a:ln>
        </p:spPr>
      </p:cxnSp>
      <p:cxnSp>
        <p:nvCxnSpPr>
          <p:cNvPr id="195" name="Google Shape;195;p30"/>
          <p:cNvCxnSpPr/>
          <p:nvPr/>
        </p:nvCxnSpPr>
        <p:spPr>
          <a:xfrm>
            <a:off x="5012350" y="2378500"/>
            <a:ext cx="3099600" cy="0"/>
          </a:xfrm>
          <a:prstGeom prst="straightConnector1">
            <a:avLst/>
          </a:prstGeom>
          <a:noFill/>
          <a:ln cap="flat" cmpd="sng" w="38100">
            <a:solidFill>
              <a:srgbClr val="3C78D8"/>
            </a:solidFill>
            <a:prstDash val="solid"/>
            <a:round/>
            <a:headEnd len="med" w="med" type="none"/>
            <a:tailEnd len="med" w="med" type="none"/>
          </a:ln>
        </p:spPr>
      </p:cxnSp>
      <p:cxnSp>
        <p:nvCxnSpPr>
          <p:cNvPr id="196" name="Google Shape;196;p30"/>
          <p:cNvCxnSpPr/>
          <p:nvPr/>
        </p:nvCxnSpPr>
        <p:spPr>
          <a:xfrm>
            <a:off x="2608925" y="2133225"/>
            <a:ext cx="8622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30"/>
          <p:cNvCxnSpPr/>
          <p:nvPr/>
        </p:nvCxnSpPr>
        <p:spPr>
          <a:xfrm rot="10800000">
            <a:off x="5352125" y="2133225"/>
            <a:ext cx="8622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30"/>
          <p:cNvSpPr txBox="1"/>
          <p:nvPr/>
        </p:nvSpPr>
        <p:spPr>
          <a:xfrm>
            <a:off x="1850775" y="1939875"/>
            <a:ext cx="99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proton</a:t>
            </a:r>
            <a:endParaRPr>
              <a:latin typeface="Playfair Display"/>
              <a:ea typeface="Playfair Display"/>
              <a:cs typeface="Playfair Display"/>
              <a:sym typeface="Playfair Display"/>
            </a:endParaRPr>
          </a:p>
        </p:txBody>
      </p:sp>
      <p:sp>
        <p:nvSpPr>
          <p:cNvPr id="199" name="Google Shape;199;p30"/>
          <p:cNvSpPr txBox="1"/>
          <p:nvPr/>
        </p:nvSpPr>
        <p:spPr>
          <a:xfrm>
            <a:off x="6214325" y="1939875"/>
            <a:ext cx="99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proton</a:t>
            </a:r>
            <a:endParaRPr>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Topological structure of an event</a:t>
            </a:r>
            <a:endParaRPr b="1">
              <a:solidFill>
                <a:srgbClr val="1155CC"/>
              </a:solidFill>
              <a:latin typeface="Playfair Display"/>
              <a:ea typeface="Playfair Display"/>
              <a:cs typeface="Playfair Display"/>
              <a:sym typeface="Playfair Display"/>
            </a:endParaRPr>
          </a:p>
        </p:txBody>
      </p:sp>
      <p:cxnSp>
        <p:nvCxnSpPr>
          <p:cNvPr id="205" name="Google Shape;205;p31"/>
          <p:cNvCxnSpPr/>
          <p:nvPr/>
        </p:nvCxnSpPr>
        <p:spPr>
          <a:xfrm>
            <a:off x="668950" y="2378500"/>
            <a:ext cx="4519200" cy="0"/>
          </a:xfrm>
          <a:prstGeom prst="straightConnector1">
            <a:avLst/>
          </a:prstGeom>
          <a:noFill/>
          <a:ln cap="flat" cmpd="sng" w="38100">
            <a:solidFill>
              <a:srgbClr val="3C78D8"/>
            </a:solidFill>
            <a:prstDash val="solid"/>
            <a:round/>
            <a:headEnd len="med" w="med" type="none"/>
            <a:tailEnd len="med" w="med" type="none"/>
          </a:ln>
        </p:spPr>
      </p:cxnSp>
      <p:cxnSp>
        <p:nvCxnSpPr>
          <p:cNvPr id="206" name="Google Shape;206;p31"/>
          <p:cNvCxnSpPr/>
          <p:nvPr/>
        </p:nvCxnSpPr>
        <p:spPr>
          <a:xfrm>
            <a:off x="5012350" y="2378500"/>
            <a:ext cx="3099600" cy="0"/>
          </a:xfrm>
          <a:prstGeom prst="straightConnector1">
            <a:avLst/>
          </a:prstGeom>
          <a:noFill/>
          <a:ln cap="flat" cmpd="sng" w="38100">
            <a:solidFill>
              <a:srgbClr val="3C78D8"/>
            </a:solidFill>
            <a:prstDash val="solid"/>
            <a:round/>
            <a:headEnd len="med" w="med" type="none"/>
            <a:tailEnd len="med" w="med" type="none"/>
          </a:ln>
        </p:spPr>
      </p:cxnSp>
      <p:sp>
        <p:nvSpPr>
          <p:cNvPr id="207" name="Google Shape;207;p31"/>
          <p:cNvSpPr/>
          <p:nvPr/>
        </p:nvSpPr>
        <p:spPr>
          <a:xfrm>
            <a:off x="4242250" y="2207550"/>
            <a:ext cx="364200" cy="3642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txBox="1"/>
          <p:nvPr/>
        </p:nvSpPr>
        <p:spPr>
          <a:xfrm>
            <a:off x="743300" y="1516275"/>
            <a:ext cx="3285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Collision + ISR + FSR + hadronisation </a:t>
            </a:r>
            <a:endParaRPr>
              <a:latin typeface="Playfair Display"/>
              <a:ea typeface="Playfair Display"/>
              <a:cs typeface="Playfair Display"/>
              <a:sym typeface="Playfair Display"/>
            </a:endParaRPr>
          </a:p>
        </p:txBody>
      </p:sp>
      <p:cxnSp>
        <p:nvCxnSpPr>
          <p:cNvPr id="209" name="Google Shape;209;p31"/>
          <p:cNvCxnSpPr/>
          <p:nvPr/>
        </p:nvCxnSpPr>
        <p:spPr>
          <a:xfrm>
            <a:off x="3017725" y="1880500"/>
            <a:ext cx="1114800" cy="28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Outline</a:t>
            </a:r>
            <a:endParaRPr b="1">
              <a:solidFill>
                <a:srgbClr val="1155CC"/>
              </a:solidFill>
              <a:latin typeface="Playfair Display"/>
              <a:ea typeface="Playfair Display"/>
              <a:cs typeface="Playfair Display"/>
              <a:sym typeface="Playfair Display"/>
            </a:endParaRPr>
          </a:p>
        </p:txBody>
      </p:sp>
      <p:sp>
        <p:nvSpPr>
          <p:cNvPr id="65" name="Google Shape;65;p14"/>
          <p:cNvSpPr txBox="1"/>
          <p:nvPr>
            <p:ph idx="1" type="body"/>
          </p:nvPr>
        </p:nvSpPr>
        <p:spPr>
          <a:xfrm>
            <a:off x="461875" y="1060575"/>
            <a:ext cx="8682300" cy="43878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Introduction to the experimental data and methodology</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Principal Component Analysis of NIR absorbance spectrum of milk</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Particle detectors and particle physics experiment workflow</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Event selection in particle physics: signal isolation and background rejection</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Multivariate selections and machine learning algorithms</a:t>
            </a:r>
            <a:endParaRPr sz="1600">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Topological structure of an event</a:t>
            </a:r>
            <a:endParaRPr b="1">
              <a:solidFill>
                <a:srgbClr val="1155CC"/>
              </a:solidFill>
              <a:latin typeface="Playfair Display"/>
              <a:ea typeface="Playfair Display"/>
              <a:cs typeface="Playfair Display"/>
              <a:sym typeface="Playfair Display"/>
            </a:endParaRPr>
          </a:p>
        </p:txBody>
      </p:sp>
      <p:cxnSp>
        <p:nvCxnSpPr>
          <p:cNvPr id="215" name="Google Shape;215;p32"/>
          <p:cNvCxnSpPr/>
          <p:nvPr/>
        </p:nvCxnSpPr>
        <p:spPr>
          <a:xfrm>
            <a:off x="668950" y="2378500"/>
            <a:ext cx="4519200" cy="0"/>
          </a:xfrm>
          <a:prstGeom prst="straightConnector1">
            <a:avLst/>
          </a:prstGeom>
          <a:noFill/>
          <a:ln cap="flat" cmpd="sng" w="38100">
            <a:solidFill>
              <a:srgbClr val="3C78D8"/>
            </a:solidFill>
            <a:prstDash val="solid"/>
            <a:round/>
            <a:headEnd len="med" w="med" type="none"/>
            <a:tailEnd len="med" w="med" type="none"/>
          </a:ln>
        </p:spPr>
      </p:cxnSp>
      <p:cxnSp>
        <p:nvCxnSpPr>
          <p:cNvPr id="216" name="Google Shape;216;p32"/>
          <p:cNvCxnSpPr/>
          <p:nvPr/>
        </p:nvCxnSpPr>
        <p:spPr>
          <a:xfrm>
            <a:off x="5012350" y="2378500"/>
            <a:ext cx="3099600" cy="0"/>
          </a:xfrm>
          <a:prstGeom prst="straightConnector1">
            <a:avLst/>
          </a:prstGeom>
          <a:noFill/>
          <a:ln cap="flat" cmpd="sng" w="38100">
            <a:solidFill>
              <a:srgbClr val="3C78D8"/>
            </a:solidFill>
            <a:prstDash val="solid"/>
            <a:round/>
            <a:headEnd len="med" w="med" type="none"/>
            <a:tailEnd len="med" w="med" type="none"/>
          </a:ln>
        </p:spPr>
      </p:cxnSp>
      <p:sp>
        <p:nvSpPr>
          <p:cNvPr id="217" name="Google Shape;217;p32"/>
          <p:cNvSpPr/>
          <p:nvPr/>
        </p:nvSpPr>
        <p:spPr>
          <a:xfrm>
            <a:off x="4242250" y="2207550"/>
            <a:ext cx="364200" cy="3642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nvSpPr>
        <p:spPr>
          <a:xfrm>
            <a:off x="1813600" y="1516275"/>
            <a:ext cx="2214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Primary Vertex</a:t>
            </a:r>
            <a:endParaRPr>
              <a:latin typeface="Playfair Display"/>
              <a:ea typeface="Playfair Display"/>
              <a:cs typeface="Playfair Display"/>
              <a:sym typeface="Playfair Display"/>
            </a:endParaRPr>
          </a:p>
        </p:txBody>
      </p:sp>
      <p:cxnSp>
        <p:nvCxnSpPr>
          <p:cNvPr id="219" name="Google Shape;219;p32"/>
          <p:cNvCxnSpPr/>
          <p:nvPr/>
        </p:nvCxnSpPr>
        <p:spPr>
          <a:xfrm>
            <a:off x="3017725" y="1880500"/>
            <a:ext cx="1114800" cy="2898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2"/>
          <p:cNvCxnSpPr/>
          <p:nvPr/>
        </p:nvCxnSpPr>
        <p:spPr>
          <a:xfrm flipH="1">
            <a:off x="2423025" y="2408225"/>
            <a:ext cx="1999500" cy="1330500"/>
          </a:xfrm>
          <a:prstGeom prst="straightConnector1">
            <a:avLst/>
          </a:prstGeom>
          <a:noFill/>
          <a:ln cap="flat" cmpd="sng" w="28575">
            <a:solidFill>
              <a:schemeClr val="dk2"/>
            </a:solidFill>
            <a:prstDash val="lgDash"/>
            <a:round/>
            <a:headEnd len="med" w="med" type="none"/>
            <a:tailEnd len="med" w="med" type="none"/>
          </a:ln>
        </p:spPr>
      </p:cxnSp>
      <p:cxnSp>
        <p:nvCxnSpPr>
          <p:cNvPr id="221" name="Google Shape;221;p32"/>
          <p:cNvCxnSpPr/>
          <p:nvPr/>
        </p:nvCxnSpPr>
        <p:spPr>
          <a:xfrm flipH="1">
            <a:off x="2631225" y="2408225"/>
            <a:ext cx="1791300" cy="1702200"/>
          </a:xfrm>
          <a:prstGeom prst="straightConnector1">
            <a:avLst/>
          </a:prstGeom>
          <a:noFill/>
          <a:ln cap="flat" cmpd="sng" w="28575">
            <a:solidFill>
              <a:schemeClr val="dk2"/>
            </a:solidFill>
            <a:prstDash val="lgDash"/>
            <a:round/>
            <a:headEnd len="med" w="med" type="none"/>
            <a:tailEnd len="med" w="med" type="none"/>
          </a:ln>
        </p:spPr>
      </p:cxnSp>
      <p:cxnSp>
        <p:nvCxnSpPr>
          <p:cNvPr id="222" name="Google Shape;222;p32"/>
          <p:cNvCxnSpPr/>
          <p:nvPr/>
        </p:nvCxnSpPr>
        <p:spPr>
          <a:xfrm flipH="1">
            <a:off x="1865650" y="2400800"/>
            <a:ext cx="2586600" cy="587100"/>
          </a:xfrm>
          <a:prstGeom prst="straightConnector1">
            <a:avLst/>
          </a:prstGeom>
          <a:noFill/>
          <a:ln cap="flat" cmpd="sng" w="28575">
            <a:solidFill>
              <a:schemeClr val="dk2"/>
            </a:solidFill>
            <a:prstDash val="lgDash"/>
            <a:round/>
            <a:headEnd len="med" w="med" type="none"/>
            <a:tailEnd len="med" w="med" type="none"/>
          </a:ln>
        </p:spPr>
      </p:cxnSp>
      <p:cxnSp>
        <p:nvCxnSpPr>
          <p:cNvPr id="223" name="Google Shape;223;p32"/>
          <p:cNvCxnSpPr/>
          <p:nvPr/>
        </p:nvCxnSpPr>
        <p:spPr>
          <a:xfrm flipH="1">
            <a:off x="3084675" y="2423100"/>
            <a:ext cx="1352700" cy="2133300"/>
          </a:xfrm>
          <a:prstGeom prst="straightConnector1">
            <a:avLst/>
          </a:prstGeom>
          <a:noFill/>
          <a:ln cap="flat" cmpd="sng" w="28575">
            <a:solidFill>
              <a:schemeClr val="dk2"/>
            </a:solidFill>
            <a:prstDash val="lgDash"/>
            <a:round/>
            <a:headEnd len="med" w="med" type="none"/>
            <a:tailEnd len="med" w="med" type="none"/>
          </a:ln>
        </p:spPr>
      </p:cxnSp>
      <p:cxnSp>
        <p:nvCxnSpPr>
          <p:cNvPr id="224" name="Google Shape;224;p32"/>
          <p:cNvCxnSpPr/>
          <p:nvPr/>
        </p:nvCxnSpPr>
        <p:spPr>
          <a:xfrm>
            <a:off x="4429950" y="2408225"/>
            <a:ext cx="490500" cy="2438100"/>
          </a:xfrm>
          <a:prstGeom prst="straightConnector1">
            <a:avLst/>
          </a:prstGeom>
          <a:noFill/>
          <a:ln cap="flat" cmpd="sng" w="28575">
            <a:solidFill>
              <a:schemeClr val="dk2"/>
            </a:solidFill>
            <a:prstDash val="lgDash"/>
            <a:round/>
            <a:headEnd len="med" w="med" type="none"/>
            <a:tailEnd len="med" w="med" type="none"/>
          </a:ln>
        </p:spPr>
      </p:cxnSp>
      <p:cxnSp>
        <p:nvCxnSpPr>
          <p:cNvPr id="225" name="Google Shape;225;p32"/>
          <p:cNvCxnSpPr/>
          <p:nvPr/>
        </p:nvCxnSpPr>
        <p:spPr>
          <a:xfrm>
            <a:off x="4429950" y="2423100"/>
            <a:ext cx="3419100" cy="416100"/>
          </a:xfrm>
          <a:prstGeom prst="straightConnector1">
            <a:avLst/>
          </a:prstGeom>
          <a:noFill/>
          <a:ln cap="flat" cmpd="sng" w="28575">
            <a:solidFill>
              <a:schemeClr val="dk2"/>
            </a:solidFill>
            <a:prstDash val="lgDash"/>
            <a:round/>
            <a:headEnd len="med" w="med" type="none"/>
            <a:tailEnd len="med" w="med" type="none"/>
          </a:ln>
        </p:spPr>
      </p:cxnSp>
      <p:cxnSp>
        <p:nvCxnSpPr>
          <p:cNvPr id="226" name="Google Shape;226;p32"/>
          <p:cNvCxnSpPr/>
          <p:nvPr/>
        </p:nvCxnSpPr>
        <p:spPr>
          <a:xfrm>
            <a:off x="4429950" y="2408225"/>
            <a:ext cx="3032700" cy="1538700"/>
          </a:xfrm>
          <a:prstGeom prst="straightConnector1">
            <a:avLst/>
          </a:prstGeom>
          <a:noFill/>
          <a:ln cap="flat" cmpd="sng" w="28575">
            <a:solidFill>
              <a:schemeClr val="dk2"/>
            </a:solidFill>
            <a:prstDash val="lgDash"/>
            <a:round/>
            <a:headEnd len="med" w="med" type="none"/>
            <a:tailEnd len="med" w="med" type="none"/>
          </a:ln>
        </p:spPr>
      </p:cxnSp>
      <p:cxnSp>
        <p:nvCxnSpPr>
          <p:cNvPr id="227" name="Google Shape;227;p32"/>
          <p:cNvCxnSpPr/>
          <p:nvPr/>
        </p:nvCxnSpPr>
        <p:spPr>
          <a:xfrm>
            <a:off x="4437375" y="2423100"/>
            <a:ext cx="3381900" cy="1367700"/>
          </a:xfrm>
          <a:prstGeom prst="straightConnector1">
            <a:avLst/>
          </a:prstGeom>
          <a:noFill/>
          <a:ln cap="flat" cmpd="sng" w="28575">
            <a:solidFill>
              <a:schemeClr val="dk2"/>
            </a:solidFill>
            <a:prstDash val="lgDash"/>
            <a:round/>
            <a:headEnd len="med" w="med" type="none"/>
            <a:tailEnd len="med" w="med" type="none"/>
          </a:ln>
        </p:spPr>
      </p:cxnSp>
      <p:cxnSp>
        <p:nvCxnSpPr>
          <p:cNvPr id="228" name="Google Shape;228;p32"/>
          <p:cNvCxnSpPr/>
          <p:nvPr/>
        </p:nvCxnSpPr>
        <p:spPr>
          <a:xfrm flipH="1">
            <a:off x="4422550" y="1560900"/>
            <a:ext cx="2750100" cy="862200"/>
          </a:xfrm>
          <a:prstGeom prst="straightConnector1">
            <a:avLst/>
          </a:prstGeom>
          <a:noFill/>
          <a:ln cap="flat" cmpd="sng" w="28575">
            <a:solidFill>
              <a:schemeClr val="dk2"/>
            </a:solidFill>
            <a:prstDash val="lgDash"/>
            <a:round/>
            <a:headEnd len="med" w="med" type="none"/>
            <a:tailEnd len="med" w="med" type="none"/>
          </a:ln>
        </p:spPr>
      </p:cxnSp>
      <p:cxnSp>
        <p:nvCxnSpPr>
          <p:cNvPr id="229" name="Google Shape;229;p32"/>
          <p:cNvCxnSpPr/>
          <p:nvPr/>
        </p:nvCxnSpPr>
        <p:spPr>
          <a:xfrm flipH="1">
            <a:off x="4452250" y="1077725"/>
            <a:ext cx="1999500" cy="1330500"/>
          </a:xfrm>
          <a:prstGeom prst="straightConnector1">
            <a:avLst/>
          </a:prstGeom>
          <a:noFill/>
          <a:ln cap="flat" cmpd="sng" w="28575">
            <a:solidFill>
              <a:schemeClr val="dk2"/>
            </a:solidFill>
            <a:prstDash val="lgDash"/>
            <a:round/>
            <a:headEnd len="med" w="med" type="none"/>
            <a:tailEnd len="med" w="med" type="none"/>
          </a:ln>
        </p:spPr>
      </p:cxnSp>
      <p:cxnSp>
        <p:nvCxnSpPr>
          <p:cNvPr id="230" name="Google Shape;230;p32"/>
          <p:cNvCxnSpPr>
            <a:endCxn id="214" idx="2"/>
          </p:cNvCxnSpPr>
          <p:nvPr/>
        </p:nvCxnSpPr>
        <p:spPr>
          <a:xfrm flipH="1" rot="10800000">
            <a:off x="4437300" y="712925"/>
            <a:ext cx="134700" cy="1702800"/>
          </a:xfrm>
          <a:prstGeom prst="straightConnector1">
            <a:avLst/>
          </a:prstGeom>
          <a:noFill/>
          <a:ln cap="flat" cmpd="sng" w="28575">
            <a:solidFill>
              <a:schemeClr val="dk2"/>
            </a:solidFill>
            <a:prstDash val="lgDash"/>
            <a:round/>
            <a:headEnd len="med" w="med" type="none"/>
            <a:tailEnd len="med" w="med" type="none"/>
          </a:ln>
        </p:spPr>
      </p:cxnSp>
      <p:cxnSp>
        <p:nvCxnSpPr>
          <p:cNvPr id="231" name="Google Shape;231;p32"/>
          <p:cNvCxnSpPr/>
          <p:nvPr/>
        </p:nvCxnSpPr>
        <p:spPr>
          <a:xfrm flipH="1">
            <a:off x="2017950" y="2415650"/>
            <a:ext cx="2412000" cy="724800"/>
          </a:xfrm>
          <a:prstGeom prst="straightConnector1">
            <a:avLst/>
          </a:prstGeom>
          <a:noFill/>
          <a:ln cap="flat" cmpd="sng" w="28575">
            <a:solidFill>
              <a:schemeClr val="dk2"/>
            </a:solidFill>
            <a:prstDash val="lgDash"/>
            <a:round/>
            <a:headEnd len="med" w="med" type="none"/>
            <a:tailEnd len="med" w="med" type="none"/>
          </a:ln>
        </p:spPr>
      </p:cxnSp>
      <p:cxnSp>
        <p:nvCxnSpPr>
          <p:cNvPr id="232" name="Google Shape;232;p32"/>
          <p:cNvCxnSpPr/>
          <p:nvPr/>
        </p:nvCxnSpPr>
        <p:spPr>
          <a:xfrm rot="10800000">
            <a:off x="3694275" y="1003200"/>
            <a:ext cx="743100" cy="1419900"/>
          </a:xfrm>
          <a:prstGeom prst="straightConnector1">
            <a:avLst/>
          </a:prstGeom>
          <a:noFill/>
          <a:ln cap="flat" cmpd="sng" w="28575">
            <a:solidFill>
              <a:schemeClr val="dk2"/>
            </a:solidFill>
            <a:prstDash val="lgDash"/>
            <a:round/>
            <a:headEnd len="med" w="med" type="none"/>
            <a:tailEnd len="med" w="med" type="none"/>
          </a:ln>
        </p:spPr>
      </p:cxnSp>
      <p:cxnSp>
        <p:nvCxnSpPr>
          <p:cNvPr id="233" name="Google Shape;233;p32"/>
          <p:cNvCxnSpPr/>
          <p:nvPr/>
        </p:nvCxnSpPr>
        <p:spPr>
          <a:xfrm flipH="1" rot="10800000">
            <a:off x="4065750" y="223200"/>
            <a:ext cx="3627300" cy="2155500"/>
          </a:xfrm>
          <a:prstGeom prst="straightConnector1">
            <a:avLst/>
          </a:prstGeom>
          <a:noFill/>
          <a:ln cap="flat" cmpd="sng" w="19050">
            <a:solidFill>
              <a:srgbClr val="FF0000"/>
            </a:solidFill>
            <a:prstDash val="solid"/>
            <a:round/>
            <a:headEnd len="med" w="med" type="none"/>
            <a:tailEnd len="med" w="med" type="none"/>
          </a:ln>
        </p:spPr>
      </p:cxnSp>
      <p:cxnSp>
        <p:nvCxnSpPr>
          <p:cNvPr id="234" name="Google Shape;234;p32"/>
          <p:cNvCxnSpPr/>
          <p:nvPr/>
        </p:nvCxnSpPr>
        <p:spPr>
          <a:xfrm>
            <a:off x="4065750" y="2356800"/>
            <a:ext cx="3627300" cy="2155500"/>
          </a:xfrm>
          <a:prstGeom prst="straightConnector1">
            <a:avLst/>
          </a:prstGeom>
          <a:noFill/>
          <a:ln cap="flat" cmpd="sng" w="19050">
            <a:solidFill>
              <a:srgbClr val="FF0000"/>
            </a:solidFill>
            <a:prstDash val="solid"/>
            <a:round/>
            <a:headEnd len="med" w="med" type="none"/>
            <a:tailEnd len="med" w="med" type="none"/>
          </a:ln>
        </p:spPr>
      </p:cxnSp>
      <p:sp>
        <p:nvSpPr>
          <p:cNvPr id="235" name="Google Shape;235;p32"/>
          <p:cNvSpPr txBox="1"/>
          <p:nvPr/>
        </p:nvSpPr>
        <p:spPr>
          <a:xfrm>
            <a:off x="6184100" y="4630625"/>
            <a:ext cx="26481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LHCb geometric acceptance</a:t>
            </a:r>
            <a:endParaRPr>
              <a:solidFill>
                <a:srgbClr val="FF0000"/>
              </a:solidFill>
              <a:latin typeface="Playfair Display"/>
              <a:ea typeface="Playfair Display"/>
              <a:cs typeface="Playfair Display"/>
              <a:sym typeface="Playfair Display"/>
            </a:endParaRPr>
          </a:p>
        </p:txBody>
      </p:sp>
      <p:sp>
        <p:nvSpPr>
          <p:cNvPr id="236" name="Google Shape;236;p32"/>
          <p:cNvSpPr txBox="1"/>
          <p:nvPr/>
        </p:nvSpPr>
        <p:spPr>
          <a:xfrm>
            <a:off x="245275" y="3857625"/>
            <a:ext cx="1880400" cy="6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Tracks outside acceptance are used to measure the PV position and for other calibrations</a:t>
            </a:r>
            <a:endParaRPr>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Topological structure of an event</a:t>
            </a:r>
            <a:endParaRPr b="1">
              <a:solidFill>
                <a:srgbClr val="1155CC"/>
              </a:solidFill>
              <a:latin typeface="Playfair Display"/>
              <a:ea typeface="Playfair Display"/>
              <a:cs typeface="Playfair Display"/>
              <a:sym typeface="Playfair Display"/>
            </a:endParaRPr>
          </a:p>
        </p:txBody>
      </p:sp>
      <p:cxnSp>
        <p:nvCxnSpPr>
          <p:cNvPr id="242" name="Google Shape;242;p33"/>
          <p:cNvCxnSpPr/>
          <p:nvPr/>
        </p:nvCxnSpPr>
        <p:spPr>
          <a:xfrm>
            <a:off x="668950" y="2378500"/>
            <a:ext cx="4519200" cy="0"/>
          </a:xfrm>
          <a:prstGeom prst="straightConnector1">
            <a:avLst/>
          </a:prstGeom>
          <a:noFill/>
          <a:ln cap="flat" cmpd="sng" w="38100">
            <a:solidFill>
              <a:srgbClr val="3C78D8"/>
            </a:solidFill>
            <a:prstDash val="solid"/>
            <a:round/>
            <a:headEnd len="med" w="med" type="none"/>
            <a:tailEnd len="med" w="med" type="none"/>
          </a:ln>
        </p:spPr>
      </p:cxnSp>
      <p:cxnSp>
        <p:nvCxnSpPr>
          <p:cNvPr id="243" name="Google Shape;243;p33"/>
          <p:cNvCxnSpPr/>
          <p:nvPr/>
        </p:nvCxnSpPr>
        <p:spPr>
          <a:xfrm>
            <a:off x="5012350" y="2378500"/>
            <a:ext cx="3099600" cy="0"/>
          </a:xfrm>
          <a:prstGeom prst="straightConnector1">
            <a:avLst/>
          </a:prstGeom>
          <a:noFill/>
          <a:ln cap="flat" cmpd="sng" w="38100">
            <a:solidFill>
              <a:srgbClr val="3C78D8"/>
            </a:solidFill>
            <a:prstDash val="solid"/>
            <a:round/>
            <a:headEnd len="med" w="med" type="none"/>
            <a:tailEnd len="med" w="med" type="none"/>
          </a:ln>
        </p:spPr>
      </p:cxnSp>
      <p:sp>
        <p:nvSpPr>
          <p:cNvPr id="244" name="Google Shape;244;p33"/>
          <p:cNvSpPr/>
          <p:nvPr/>
        </p:nvSpPr>
        <p:spPr>
          <a:xfrm>
            <a:off x="4242250" y="2207550"/>
            <a:ext cx="364200" cy="3642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nvSpPr>
        <p:spPr>
          <a:xfrm>
            <a:off x="1813600" y="1516275"/>
            <a:ext cx="2214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Primary Vertex</a:t>
            </a:r>
            <a:endParaRPr>
              <a:latin typeface="Playfair Display"/>
              <a:ea typeface="Playfair Display"/>
              <a:cs typeface="Playfair Display"/>
              <a:sym typeface="Playfair Display"/>
            </a:endParaRPr>
          </a:p>
        </p:txBody>
      </p:sp>
      <p:cxnSp>
        <p:nvCxnSpPr>
          <p:cNvPr id="246" name="Google Shape;246;p33"/>
          <p:cNvCxnSpPr/>
          <p:nvPr/>
        </p:nvCxnSpPr>
        <p:spPr>
          <a:xfrm>
            <a:off x="3017725" y="1880500"/>
            <a:ext cx="1114800" cy="2898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33"/>
          <p:cNvCxnSpPr/>
          <p:nvPr/>
        </p:nvCxnSpPr>
        <p:spPr>
          <a:xfrm>
            <a:off x="4429950" y="2423100"/>
            <a:ext cx="3419100" cy="416100"/>
          </a:xfrm>
          <a:prstGeom prst="straightConnector1">
            <a:avLst/>
          </a:prstGeom>
          <a:noFill/>
          <a:ln cap="flat" cmpd="sng" w="28575">
            <a:solidFill>
              <a:schemeClr val="dk2"/>
            </a:solidFill>
            <a:prstDash val="lgDash"/>
            <a:round/>
            <a:headEnd len="med" w="med" type="none"/>
            <a:tailEnd len="med" w="med" type="none"/>
          </a:ln>
        </p:spPr>
      </p:cxnSp>
      <p:cxnSp>
        <p:nvCxnSpPr>
          <p:cNvPr id="248" name="Google Shape;248;p33"/>
          <p:cNvCxnSpPr/>
          <p:nvPr/>
        </p:nvCxnSpPr>
        <p:spPr>
          <a:xfrm>
            <a:off x="4429950" y="2408225"/>
            <a:ext cx="3032700" cy="1538700"/>
          </a:xfrm>
          <a:prstGeom prst="straightConnector1">
            <a:avLst/>
          </a:prstGeom>
          <a:noFill/>
          <a:ln cap="flat" cmpd="sng" w="28575">
            <a:solidFill>
              <a:schemeClr val="dk2"/>
            </a:solidFill>
            <a:prstDash val="lgDash"/>
            <a:round/>
            <a:headEnd len="med" w="med" type="none"/>
            <a:tailEnd len="med" w="med" type="none"/>
          </a:ln>
        </p:spPr>
      </p:cxnSp>
      <p:cxnSp>
        <p:nvCxnSpPr>
          <p:cNvPr id="249" name="Google Shape;249;p33"/>
          <p:cNvCxnSpPr/>
          <p:nvPr/>
        </p:nvCxnSpPr>
        <p:spPr>
          <a:xfrm>
            <a:off x="4437375" y="2423100"/>
            <a:ext cx="3381900" cy="1367700"/>
          </a:xfrm>
          <a:prstGeom prst="straightConnector1">
            <a:avLst/>
          </a:prstGeom>
          <a:noFill/>
          <a:ln cap="flat" cmpd="sng" w="28575">
            <a:solidFill>
              <a:schemeClr val="dk2"/>
            </a:solidFill>
            <a:prstDash val="lgDash"/>
            <a:round/>
            <a:headEnd len="med" w="med" type="none"/>
            <a:tailEnd len="med" w="med" type="none"/>
          </a:ln>
        </p:spPr>
      </p:cxnSp>
      <p:cxnSp>
        <p:nvCxnSpPr>
          <p:cNvPr id="250" name="Google Shape;250;p33"/>
          <p:cNvCxnSpPr/>
          <p:nvPr/>
        </p:nvCxnSpPr>
        <p:spPr>
          <a:xfrm flipH="1">
            <a:off x="4422550" y="1560900"/>
            <a:ext cx="2750100" cy="862200"/>
          </a:xfrm>
          <a:prstGeom prst="straightConnector1">
            <a:avLst/>
          </a:prstGeom>
          <a:noFill/>
          <a:ln cap="flat" cmpd="sng" w="28575">
            <a:solidFill>
              <a:schemeClr val="dk2"/>
            </a:solidFill>
            <a:prstDash val="lgDash"/>
            <a:round/>
            <a:headEnd len="med" w="med" type="none"/>
            <a:tailEnd len="med" w="med" type="none"/>
          </a:ln>
        </p:spPr>
      </p:cxnSp>
      <p:cxnSp>
        <p:nvCxnSpPr>
          <p:cNvPr id="251" name="Google Shape;251;p33"/>
          <p:cNvCxnSpPr/>
          <p:nvPr/>
        </p:nvCxnSpPr>
        <p:spPr>
          <a:xfrm flipH="1">
            <a:off x="4452250" y="1077725"/>
            <a:ext cx="1999500" cy="1330500"/>
          </a:xfrm>
          <a:prstGeom prst="straightConnector1">
            <a:avLst/>
          </a:prstGeom>
          <a:noFill/>
          <a:ln cap="flat" cmpd="sng" w="28575">
            <a:solidFill>
              <a:schemeClr val="dk2"/>
            </a:solidFill>
            <a:prstDash val="lgDash"/>
            <a:round/>
            <a:headEnd len="med" w="med" type="none"/>
            <a:tailEnd len="med" w="med" type="none"/>
          </a:ln>
        </p:spPr>
      </p:cxnSp>
      <p:cxnSp>
        <p:nvCxnSpPr>
          <p:cNvPr id="252" name="Google Shape;252;p33"/>
          <p:cNvCxnSpPr/>
          <p:nvPr/>
        </p:nvCxnSpPr>
        <p:spPr>
          <a:xfrm flipH="1" rot="10800000">
            <a:off x="4065750" y="223200"/>
            <a:ext cx="3627300" cy="2155500"/>
          </a:xfrm>
          <a:prstGeom prst="straightConnector1">
            <a:avLst/>
          </a:prstGeom>
          <a:noFill/>
          <a:ln cap="flat" cmpd="sng" w="19050">
            <a:solidFill>
              <a:srgbClr val="FF0000"/>
            </a:solidFill>
            <a:prstDash val="solid"/>
            <a:round/>
            <a:headEnd len="med" w="med" type="none"/>
            <a:tailEnd len="med" w="med" type="none"/>
          </a:ln>
        </p:spPr>
      </p:cxnSp>
      <p:cxnSp>
        <p:nvCxnSpPr>
          <p:cNvPr id="253" name="Google Shape;253;p33"/>
          <p:cNvCxnSpPr/>
          <p:nvPr/>
        </p:nvCxnSpPr>
        <p:spPr>
          <a:xfrm>
            <a:off x="4065750" y="2356800"/>
            <a:ext cx="3627300" cy="2155500"/>
          </a:xfrm>
          <a:prstGeom prst="straightConnector1">
            <a:avLst/>
          </a:prstGeom>
          <a:noFill/>
          <a:ln cap="flat" cmpd="sng" w="19050">
            <a:solidFill>
              <a:srgbClr val="FF0000"/>
            </a:solidFill>
            <a:prstDash val="solid"/>
            <a:round/>
            <a:headEnd len="med" w="med" type="none"/>
            <a:tailEnd len="med" w="med" type="none"/>
          </a:ln>
        </p:spPr>
      </p:cxnSp>
      <p:sp>
        <p:nvSpPr>
          <p:cNvPr id="254" name="Google Shape;254;p33"/>
          <p:cNvSpPr txBox="1"/>
          <p:nvPr/>
        </p:nvSpPr>
        <p:spPr>
          <a:xfrm>
            <a:off x="6184100" y="4630625"/>
            <a:ext cx="26481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LHCb geometric acceptance</a:t>
            </a:r>
            <a:endParaRPr>
              <a:solidFill>
                <a:srgbClr val="FF0000"/>
              </a:solidFill>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Topological structure of an event</a:t>
            </a:r>
            <a:endParaRPr b="1">
              <a:solidFill>
                <a:srgbClr val="1155CC"/>
              </a:solidFill>
              <a:latin typeface="Playfair Display"/>
              <a:ea typeface="Playfair Display"/>
              <a:cs typeface="Playfair Display"/>
              <a:sym typeface="Playfair Display"/>
            </a:endParaRPr>
          </a:p>
        </p:txBody>
      </p:sp>
      <p:cxnSp>
        <p:nvCxnSpPr>
          <p:cNvPr id="260" name="Google Shape;260;p34"/>
          <p:cNvCxnSpPr/>
          <p:nvPr/>
        </p:nvCxnSpPr>
        <p:spPr>
          <a:xfrm>
            <a:off x="668950" y="2378500"/>
            <a:ext cx="4519200" cy="0"/>
          </a:xfrm>
          <a:prstGeom prst="straightConnector1">
            <a:avLst/>
          </a:prstGeom>
          <a:noFill/>
          <a:ln cap="flat" cmpd="sng" w="38100">
            <a:solidFill>
              <a:srgbClr val="3C78D8"/>
            </a:solidFill>
            <a:prstDash val="solid"/>
            <a:round/>
            <a:headEnd len="med" w="med" type="none"/>
            <a:tailEnd len="med" w="med" type="none"/>
          </a:ln>
        </p:spPr>
      </p:cxnSp>
      <p:cxnSp>
        <p:nvCxnSpPr>
          <p:cNvPr id="261" name="Google Shape;261;p34"/>
          <p:cNvCxnSpPr/>
          <p:nvPr/>
        </p:nvCxnSpPr>
        <p:spPr>
          <a:xfrm>
            <a:off x="5012350" y="2378500"/>
            <a:ext cx="3099600" cy="0"/>
          </a:xfrm>
          <a:prstGeom prst="straightConnector1">
            <a:avLst/>
          </a:prstGeom>
          <a:noFill/>
          <a:ln cap="flat" cmpd="sng" w="38100">
            <a:solidFill>
              <a:srgbClr val="3C78D8"/>
            </a:solidFill>
            <a:prstDash val="solid"/>
            <a:round/>
            <a:headEnd len="med" w="med" type="none"/>
            <a:tailEnd len="med" w="med" type="none"/>
          </a:ln>
        </p:spPr>
      </p:cxnSp>
      <p:sp>
        <p:nvSpPr>
          <p:cNvPr id="262" name="Google Shape;262;p34"/>
          <p:cNvSpPr/>
          <p:nvPr/>
        </p:nvSpPr>
        <p:spPr>
          <a:xfrm>
            <a:off x="1499050" y="2207550"/>
            <a:ext cx="364200" cy="364200"/>
          </a:xfrm>
          <a:prstGeom prst="ellips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txBox="1"/>
          <p:nvPr/>
        </p:nvSpPr>
        <p:spPr>
          <a:xfrm>
            <a:off x="393950" y="862175"/>
            <a:ext cx="2214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Primary Vertex</a:t>
            </a:r>
            <a:endParaRPr>
              <a:latin typeface="Playfair Display"/>
              <a:ea typeface="Playfair Display"/>
              <a:cs typeface="Playfair Display"/>
              <a:sym typeface="Playfair Display"/>
            </a:endParaRPr>
          </a:p>
        </p:txBody>
      </p:sp>
      <p:cxnSp>
        <p:nvCxnSpPr>
          <p:cNvPr id="264" name="Google Shape;264;p34"/>
          <p:cNvCxnSpPr/>
          <p:nvPr/>
        </p:nvCxnSpPr>
        <p:spPr>
          <a:xfrm>
            <a:off x="748450" y="1211675"/>
            <a:ext cx="723300" cy="9810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4"/>
          <p:cNvCxnSpPr/>
          <p:nvPr/>
        </p:nvCxnSpPr>
        <p:spPr>
          <a:xfrm>
            <a:off x="1686750" y="2423100"/>
            <a:ext cx="6102900" cy="342000"/>
          </a:xfrm>
          <a:prstGeom prst="straightConnector1">
            <a:avLst/>
          </a:prstGeom>
          <a:noFill/>
          <a:ln cap="flat" cmpd="sng" w="28575">
            <a:solidFill>
              <a:schemeClr val="dk2"/>
            </a:solidFill>
            <a:prstDash val="lgDash"/>
            <a:round/>
            <a:headEnd len="med" w="med" type="none"/>
            <a:tailEnd len="med" w="med" type="none"/>
          </a:ln>
        </p:spPr>
      </p:cxnSp>
      <p:cxnSp>
        <p:nvCxnSpPr>
          <p:cNvPr id="266" name="Google Shape;266;p34"/>
          <p:cNvCxnSpPr/>
          <p:nvPr/>
        </p:nvCxnSpPr>
        <p:spPr>
          <a:xfrm>
            <a:off x="1686750" y="2408225"/>
            <a:ext cx="4252200" cy="2229900"/>
          </a:xfrm>
          <a:prstGeom prst="straightConnector1">
            <a:avLst/>
          </a:prstGeom>
          <a:noFill/>
          <a:ln cap="flat" cmpd="sng" w="28575">
            <a:solidFill>
              <a:schemeClr val="dk2"/>
            </a:solidFill>
            <a:prstDash val="lgDash"/>
            <a:round/>
            <a:headEnd len="med" w="med" type="none"/>
            <a:tailEnd len="med" w="med" type="none"/>
          </a:ln>
        </p:spPr>
      </p:cxnSp>
      <p:cxnSp>
        <p:nvCxnSpPr>
          <p:cNvPr id="267" name="Google Shape;267;p34"/>
          <p:cNvCxnSpPr/>
          <p:nvPr/>
        </p:nvCxnSpPr>
        <p:spPr>
          <a:xfrm>
            <a:off x="1694175" y="2423100"/>
            <a:ext cx="5456100" cy="1858200"/>
          </a:xfrm>
          <a:prstGeom prst="straightConnector1">
            <a:avLst/>
          </a:prstGeom>
          <a:noFill/>
          <a:ln cap="flat" cmpd="sng" w="28575">
            <a:solidFill>
              <a:schemeClr val="dk2"/>
            </a:solidFill>
            <a:prstDash val="lgDash"/>
            <a:round/>
            <a:headEnd len="med" w="med" type="none"/>
            <a:tailEnd len="med" w="med" type="none"/>
          </a:ln>
        </p:spPr>
      </p:cxnSp>
      <p:cxnSp>
        <p:nvCxnSpPr>
          <p:cNvPr id="268" name="Google Shape;268;p34"/>
          <p:cNvCxnSpPr/>
          <p:nvPr/>
        </p:nvCxnSpPr>
        <p:spPr>
          <a:xfrm flipH="1">
            <a:off x="1679300" y="988575"/>
            <a:ext cx="5798100" cy="1434600"/>
          </a:xfrm>
          <a:prstGeom prst="straightConnector1">
            <a:avLst/>
          </a:prstGeom>
          <a:noFill/>
          <a:ln cap="flat" cmpd="sng" w="28575">
            <a:solidFill>
              <a:schemeClr val="dk2"/>
            </a:solidFill>
            <a:prstDash val="lgDash"/>
            <a:round/>
            <a:headEnd len="med" w="med" type="none"/>
            <a:tailEnd len="med" w="med" type="none"/>
          </a:ln>
        </p:spPr>
      </p:cxnSp>
      <p:cxnSp>
        <p:nvCxnSpPr>
          <p:cNvPr id="269" name="Google Shape;269;p34"/>
          <p:cNvCxnSpPr/>
          <p:nvPr/>
        </p:nvCxnSpPr>
        <p:spPr>
          <a:xfrm flipH="1">
            <a:off x="1709125" y="929100"/>
            <a:ext cx="3531000" cy="1479000"/>
          </a:xfrm>
          <a:prstGeom prst="straightConnector1">
            <a:avLst/>
          </a:prstGeom>
          <a:noFill/>
          <a:ln cap="flat" cmpd="sng" w="28575">
            <a:solidFill>
              <a:schemeClr val="dk2"/>
            </a:solidFill>
            <a:prstDash val="lgDash"/>
            <a:round/>
            <a:headEnd len="med" w="med" type="none"/>
            <a:tailEnd len="med" w="med" type="none"/>
          </a:ln>
        </p:spPr>
      </p:cxnSp>
      <p:cxnSp>
        <p:nvCxnSpPr>
          <p:cNvPr id="270" name="Google Shape;270;p34"/>
          <p:cNvCxnSpPr/>
          <p:nvPr/>
        </p:nvCxnSpPr>
        <p:spPr>
          <a:xfrm flipH="1">
            <a:off x="1687100" y="2044025"/>
            <a:ext cx="2638800" cy="379200"/>
          </a:xfrm>
          <a:prstGeom prst="straightConnector1">
            <a:avLst/>
          </a:prstGeom>
          <a:noFill/>
          <a:ln cap="flat" cmpd="sng" w="28575">
            <a:solidFill>
              <a:schemeClr val="dk2"/>
            </a:solidFill>
            <a:prstDash val="lgDash"/>
            <a:round/>
            <a:headEnd len="med" w="med" type="none"/>
            <a:tailEnd len="med" w="med" type="none"/>
          </a:ln>
        </p:spPr>
      </p:cxnSp>
      <p:cxnSp>
        <p:nvCxnSpPr>
          <p:cNvPr id="271" name="Google Shape;271;p34"/>
          <p:cNvCxnSpPr/>
          <p:nvPr/>
        </p:nvCxnSpPr>
        <p:spPr>
          <a:xfrm>
            <a:off x="4355625" y="2029150"/>
            <a:ext cx="3731400" cy="178500"/>
          </a:xfrm>
          <a:prstGeom prst="straightConnector1">
            <a:avLst/>
          </a:prstGeom>
          <a:noFill/>
          <a:ln cap="flat" cmpd="sng" w="19050">
            <a:solidFill>
              <a:schemeClr val="dk2"/>
            </a:solidFill>
            <a:prstDash val="solid"/>
            <a:round/>
            <a:headEnd len="med" w="med" type="none"/>
            <a:tailEnd len="med" w="med" type="none"/>
          </a:ln>
        </p:spPr>
      </p:cxnSp>
      <p:cxnSp>
        <p:nvCxnSpPr>
          <p:cNvPr id="272" name="Google Shape;272;p34"/>
          <p:cNvCxnSpPr/>
          <p:nvPr/>
        </p:nvCxnSpPr>
        <p:spPr>
          <a:xfrm flipH="1" rot="10800000">
            <a:off x="4355625" y="1018150"/>
            <a:ext cx="3879900" cy="1011000"/>
          </a:xfrm>
          <a:prstGeom prst="straightConnector1">
            <a:avLst/>
          </a:prstGeom>
          <a:noFill/>
          <a:ln cap="flat" cmpd="sng" w="19050">
            <a:solidFill>
              <a:schemeClr val="dk2"/>
            </a:solidFill>
            <a:prstDash val="solid"/>
            <a:round/>
            <a:headEnd len="med" w="med" type="none"/>
            <a:tailEnd len="med" w="med" type="none"/>
          </a:ln>
        </p:spPr>
      </p:cxnSp>
      <p:sp>
        <p:nvSpPr>
          <p:cNvPr id="273" name="Google Shape;273;p34"/>
          <p:cNvSpPr txBox="1"/>
          <p:nvPr/>
        </p:nvSpPr>
        <p:spPr>
          <a:xfrm>
            <a:off x="691250" y="3612350"/>
            <a:ext cx="29085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Secondary vertex</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(or decay vertex)</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due to weakly decaying particles</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with </a:t>
            </a:r>
            <a:r>
              <a:rPr b="1" lang="it">
                <a:solidFill>
                  <a:srgbClr val="1155CC"/>
                </a:solidFill>
                <a:latin typeface="Playfair Display"/>
                <a:ea typeface="Playfair Display"/>
                <a:cs typeface="Playfair Display"/>
                <a:sym typeface="Playfair Display"/>
              </a:rPr>
              <a:t>measurable</a:t>
            </a:r>
            <a:r>
              <a:rPr lang="it">
                <a:latin typeface="Playfair Display"/>
                <a:ea typeface="Playfair Display"/>
                <a:cs typeface="Playfair Display"/>
                <a:sym typeface="Playfair Display"/>
              </a:rPr>
              <a:t> lifetime</a:t>
            </a:r>
            <a:endParaRPr>
              <a:latin typeface="Playfair Display"/>
              <a:ea typeface="Playfair Display"/>
              <a:cs typeface="Playfair Display"/>
              <a:sym typeface="Playfair Display"/>
            </a:endParaRPr>
          </a:p>
        </p:txBody>
      </p:sp>
      <p:cxnSp>
        <p:nvCxnSpPr>
          <p:cNvPr id="274" name="Google Shape;274;p34"/>
          <p:cNvCxnSpPr/>
          <p:nvPr/>
        </p:nvCxnSpPr>
        <p:spPr>
          <a:xfrm flipH="1" rot="10800000">
            <a:off x="1508850" y="2140675"/>
            <a:ext cx="2802300" cy="1523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The LHCb detector at CERN</a:t>
            </a:r>
            <a:endParaRPr b="1">
              <a:solidFill>
                <a:srgbClr val="1155CC"/>
              </a:solidFill>
              <a:latin typeface="Playfair Display"/>
              <a:ea typeface="Playfair Display"/>
              <a:cs typeface="Playfair Display"/>
              <a:sym typeface="Playfair Display"/>
            </a:endParaRPr>
          </a:p>
        </p:txBody>
      </p:sp>
      <p:pic>
        <p:nvPicPr>
          <p:cNvPr id="280" name="Google Shape;280;p35"/>
          <p:cNvPicPr preferRelativeResize="0"/>
          <p:nvPr/>
        </p:nvPicPr>
        <p:blipFill>
          <a:blip r:embed="rId3">
            <a:alphaModFix/>
          </a:blip>
          <a:stretch>
            <a:fillRect/>
          </a:stretch>
        </p:blipFill>
        <p:spPr>
          <a:xfrm>
            <a:off x="1203100" y="712925"/>
            <a:ext cx="6737799" cy="4367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The LHCb detector at CERN</a:t>
            </a:r>
            <a:endParaRPr b="1">
              <a:solidFill>
                <a:srgbClr val="1155CC"/>
              </a:solidFill>
              <a:latin typeface="Playfair Display"/>
              <a:ea typeface="Playfair Display"/>
              <a:cs typeface="Playfair Display"/>
              <a:sym typeface="Playfair Display"/>
            </a:endParaRPr>
          </a:p>
        </p:txBody>
      </p:sp>
      <p:pic>
        <p:nvPicPr>
          <p:cNvPr id="286" name="Google Shape;286;p36"/>
          <p:cNvPicPr preferRelativeResize="0"/>
          <p:nvPr/>
        </p:nvPicPr>
        <p:blipFill>
          <a:blip r:embed="rId3">
            <a:alphaModFix/>
          </a:blip>
          <a:stretch>
            <a:fillRect/>
          </a:stretch>
        </p:blipFill>
        <p:spPr>
          <a:xfrm>
            <a:off x="912925" y="712925"/>
            <a:ext cx="7318141" cy="41257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The LHCb detector at CERN</a:t>
            </a:r>
            <a:endParaRPr b="1">
              <a:solidFill>
                <a:srgbClr val="1155CC"/>
              </a:solidFill>
              <a:latin typeface="Playfair Display"/>
              <a:ea typeface="Playfair Display"/>
              <a:cs typeface="Playfair Display"/>
              <a:sym typeface="Playfair Display"/>
            </a:endParaRPr>
          </a:p>
        </p:txBody>
      </p:sp>
      <p:pic>
        <p:nvPicPr>
          <p:cNvPr id="292" name="Google Shape;292;p37"/>
          <p:cNvPicPr preferRelativeResize="0"/>
          <p:nvPr/>
        </p:nvPicPr>
        <p:blipFill>
          <a:blip r:embed="rId3">
            <a:alphaModFix/>
          </a:blip>
          <a:stretch>
            <a:fillRect/>
          </a:stretch>
        </p:blipFill>
        <p:spPr>
          <a:xfrm>
            <a:off x="482013" y="712925"/>
            <a:ext cx="8179976" cy="4125775"/>
          </a:xfrm>
          <a:prstGeom prst="rect">
            <a:avLst/>
          </a:prstGeom>
          <a:noFill/>
          <a:ln>
            <a:noFill/>
          </a:ln>
        </p:spPr>
      </p:pic>
      <p:sp>
        <p:nvSpPr>
          <p:cNvPr id="293" name="Google Shape;293;p37"/>
          <p:cNvSpPr txBox="1"/>
          <p:nvPr/>
        </p:nvSpPr>
        <p:spPr>
          <a:xfrm>
            <a:off x="2891350" y="1315600"/>
            <a:ext cx="26238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Playfair Display"/>
                <a:ea typeface="Playfair Display"/>
                <a:cs typeface="Playfair Display"/>
                <a:sym typeface="Playfair Display"/>
              </a:rPr>
              <a:t>Primary vertex</a:t>
            </a:r>
            <a:endParaRPr>
              <a:solidFill>
                <a:schemeClr val="lt1"/>
              </a:solidFill>
              <a:latin typeface="Playfair Display"/>
              <a:ea typeface="Playfair Display"/>
              <a:cs typeface="Playfair Display"/>
              <a:sym typeface="Playfair Display"/>
            </a:endParaRPr>
          </a:p>
        </p:txBody>
      </p:sp>
      <p:cxnSp>
        <p:nvCxnSpPr>
          <p:cNvPr id="294" name="Google Shape;294;p37"/>
          <p:cNvCxnSpPr/>
          <p:nvPr/>
        </p:nvCxnSpPr>
        <p:spPr>
          <a:xfrm flipH="1">
            <a:off x="3099350" y="1709550"/>
            <a:ext cx="312300" cy="1025700"/>
          </a:xfrm>
          <a:prstGeom prst="straightConnector1">
            <a:avLst/>
          </a:prstGeom>
          <a:noFill/>
          <a:ln cap="flat" cmpd="sng" w="19050">
            <a:solidFill>
              <a:schemeClr val="lt1"/>
            </a:solidFill>
            <a:prstDash val="solid"/>
            <a:round/>
            <a:headEnd len="med" w="med" type="none"/>
            <a:tailEnd len="med" w="med" type="none"/>
          </a:ln>
        </p:spPr>
      </p:cxnSp>
      <p:sp>
        <p:nvSpPr>
          <p:cNvPr id="295" name="Google Shape;295;p37"/>
          <p:cNvSpPr txBox="1"/>
          <p:nvPr/>
        </p:nvSpPr>
        <p:spPr>
          <a:xfrm>
            <a:off x="4948750" y="1239400"/>
            <a:ext cx="31530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lt1"/>
                </a:solidFill>
                <a:latin typeface="Playfair Display"/>
                <a:ea typeface="Playfair Display"/>
                <a:cs typeface="Playfair Display"/>
                <a:sym typeface="Playfair Display"/>
              </a:rPr>
              <a:t>Secondary vertex (or decay vertex)</a:t>
            </a:r>
            <a:endParaRPr>
              <a:solidFill>
                <a:schemeClr val="lt1"/>
              </a:solidFill>
              <a:latin typeface="Playfair Display"/>
              <a:ea typeface="Playfair Display"/>
              <a:cs typeface="Playfair Display"/>
              <a:sym typeface="Playfair Display"/>
            </a:endParaRPr>
          </a:p>
        </p:txBody>
      </p:sp>
      <p:cxnSp>
        <p:nvCxnSpPr>
          <p:cNvPr id="296" name="Google Shape;296;p37"/>
          <p:cNvCxnSpPr/>
          <p:nvPr/>
        </p:nvCxnSpPr>
        <p:spPr>
          <a:xfrm flipH="1">
            <a:off x="5156750" y="1633350"/>
            <a:ext cx="312300" cy="1025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Typical workflow of a HEP experiment</a:t>
            </a:r>
            <a:endParaRPr b="1">
              <a:solidFill>
                <a:srgbClr val="1155CC"/>
              </a:solidFill>
              <a:latin typeface="Playfair Display"/>
              <a:ea typeface="Playfair Display"/>
              <a:cs typeface="Playfair Display"/>
              <a:sym typeface="Playfair Display"/>
            </a:endParaRPr>
          </a:p>
        </p:txBody>
      </p:sp>
      <p:sp>
        <p:nvSpPr>
          <p:cNvPr id="302" name="Google Shape;302;p38"/>
          <p:cNvSpPr txBox="1"/>
          <p:nvPr/>
        </p:nvSpPr>
        <p:spPr>
          <a:xfrm>
            <a:off x="4873525" y="947275"/>
            <a:ext cx="17097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Detector response</a:t>
            </a:r>
            <a:endParaRPr>
              <a:solidFill>
                <a:schemeClr val="lt1"/>
              </a:solidFill>
              <a:latin typeface="Playfair Display"/>
              <a:ea typeface="Playfair Display"/>
              <a:cs typeface="Playfair Display"/>
              <a:sym typeface="Playfair Display"/>
            </a:endParaRPr>
          </a:p>
        </p:txBody>
      </p:sp>
      <p:sp>
        <p:nvSpPr>
          <p:cNvPr id="303" name="Google Shape;303;p38"/>
          <p:cNvSpPr txBox="1"/>
          <p:nvPr/>
        </p:nvSpPr>
        <p:spPr>
          <a:xfrm>
            <a:off x="5184475" y="2002850"/>
            <a:ext cx="10878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Trigger</a:t>
            </a:r>
            <a:endParaRPr>
              <a:solidFill>
                <a:schemeClr val="lt1"/>
              </a:solidFill>
              <a:latin typeface="Playfair Display"/>
              <a:ea typeface="Playfair Display"/>
              <a:cs typeface="Playfair Display"/>
              <a:sym typeface="Playfair Display"/>
            </a:endParaRPr>
          </a:p>
        </p:txBody>
      </p:sp>
      <p:sp>
        <p:nvSpPr>
          <p:cNvPr id="304" name="Google Shape;304;p38"/>
          <p:cNvSpPr txBox="1"/>
          <p:nvPr/>
        </p:nvSpPr>
        <p:spPr>
          <a:xfrm>
            <a:off x="4873525" y="3058425"/>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Objects reconstruction</a:t>
            </a:r>
            <a:endParaRPr>
              <a:solidFill>
                <a:schemeClr val="lt1"/>
              </a:solidFill>
              <a:latin typeface="Playfair Display"/>
              <a:ea typeface="Playfair Display"/>
              <a:cs typeface="Playfair Display"/>
              <a:sym typeface="Playfair Display"/>
            </a:endParaRPr>
          </a:p>
        </p:txBody>
      </p:sp>
      <p:sp>
        <p:nvSpPr>
          <p:cNvPr id="305" name="Google Shape;305;p38"/>
          <p:cNvSpPr txBox="1"/>
          <p:nvPr/>
        </p:nvSpPr>
        <p:spPr>
          <a:xfrm>
            <a:off x="7235725" y="2571750"/>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Tracking algorithms</a:t>
            </a:r>
            <a:endParaRPr>
              <a:solidFill>
                <a:schemeClr val="lt1"/>
              </a:solidFill>
              <a:latin typeface="Playfair Display"/>
              <a:ea typeface="Playfair Display"/>
              <a:cs typeface="Playfair Display"/>
              <a:sym typeface="Playfair Display"/>
            </a:endParaRPr>
          </a:p>
        </p:txBody>
      </p:sp>
      <p:sp>
        <p:nvSpPr>
          <p:cNvPr id="306" name="Google Shape;306;p38"/>
          <p:cNvSpPr txBox="1"/>
          <p:nvPr/>
        </p:nvSpPr>
        <p:spPr>
          <a:xfrm>
            <a:off x="7235725" y="3447125"/>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Clustering</a:t>
            </a:r>
            <a:r>
              <a:rPr lang="it">
                <a:solidFill>
                  <a:schemeClr val="lt1"/>
                </a:solidFill>
                <a:latin typeface="Playfair Display"/>
                <a:ea typeface="Playfair Display"/>
                <a:cs typeface="Playfair Display"/>
                <a:sym typeface="Playfair Display"/>
              </a:rPr>
              <a:t> algorithms</a:t>
            </a:r>
            <a:endParaRPr>
              <a:solidFill>
                <a:schemeClr val="lt1"/>
              </a:solidFill>
              <a:latin typeface="Playfair Display"/>
              <a:ea typeface="Playfair Display"/>
              <a:cs typeface="Playfair Display"/>
              <a:sym typeface="Playfair Display"/>
            </a:endParaRPr>
          </a:p>
        </p:txBody>
      </p:sp>
      <p:sp>
        <p:nvSpPr>
          <p:cNvPr id="307" name="Google Shape;307;p38"/>
          <p:cNvSpPr txBox="1"/>
          <p:nvPr/>
        </p:nvSpPr>
        <p:spPr>
          <a:xfrm>
            <a:off x="5184475" y="4257700"/>
            <a:ext cx="10878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Storage</a:t>
            </a:r>
            <a:endParaRPr>
              <a:solidFill>
                <a:schemeClr val="lt1"/>
              </a:solidFill>
              <a:latin typeface="Playfair Display"/>
              <a:ea typeface="Playfair Display"/>
              <a:cs typeface="Playfair Display"/>
              <a:sym typeface="Playfair Display"/>
            </a:endParaRPr>
          </a:p>
        </p:txBody>
      </p:sp>
      <p:cxnSp>
        <p:nvCxnSpPr>
          <p:cNvPr id="308" name="Google Shape;308;p38"/>
          <p:cNvCxnSpPr>
            <a:stCxn id="302" idx="2"/>
            <a:endCxn id="303" idx="0"/>
          </p:cNvCxnSpPr>
          <p:nvPr/>
        </p:nvCxnSpPr>
        <p:spPr>
          <a:xfrm>
            <a:off x="5728375" y="13762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09" name="Google Shape;309;p38"/>
          <p:cNvCxnSpPr/>
          <p:nvPr/>
        </p:nvCxnSpPr>
        <p:spPr>
          <a:xfrm>
            <a:off x="5728375" y="24430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10" name="Google Shape;310;p38"/>
          <p:cNvCxnSpPr/>
          <p:nvPr/>
        </p:nvCxnSpPr>
        <p:spPr>
          <a:xfrm>
            <a:off x="5728375" y="36622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11" name="Google Shape;311;p38"/>
          <p:cNvCxnSpPr>
            <a:stCxn id="305" idx="1"/>
            <a:endCxn id="304" idx="3"/>
          </p:cNvCxnSpPr>
          <p:nvPr/>
        </p:nvCxnSpPr>
        <p:spPr>
          <a:xfrm flipH="1">
            <a:off x="6583225" y="2858100"/>
            <a:ext cx="652500" cy="486600"/>
          </a:xfrm>
          <a:prstGeom prst="straightConnector1">
            <a:avLst/>
          </a:prstGeom>
          <a:noFill/>
          <a:ln cap="flat" cmpd="sng" w="28575">
            <a:solidFill>
              <a:srgbClr val="1155CC"/>
            </a:solidFill>
            <a:prstDash val="solid"/>
            <a:round/>
            <a:headEnd len="med" w="med" type="none"/>
            <a:tailEnd len="med" w="med" type="triangle"/>
          </a:ln>
        </p:spPr>
      </p:cxnSp>
      <p:cxnSp>
        <p:nvCxnSpPr>
          <p:cNvPr id="312" name="Google Shape;312;p38"/>
          <p:cNvCxnSpPr>
            <a:stCxn id="306" idx="1"/>
            <a:endCxn id="304" idx="3"/>
          </p:cNvCxnSpPr>
          <p:nvPr/>
        </p:nvCxnSpPr>
        <p:spPr>
          <a:xfrm rot="10800000">
            <a:off x="6583225" y="3344675"/>
            <a:ext cx="652500" cy="388800"/>
          </a:xfrm>
          <a:prstGeom prst="straightConnector1">
            <a:avLst/>
          </a:prstGeom>
          <a:noFill/>
          <a:ln cap="flat" cmpd="sng" w="28575">
            <a:solidFill>
              <a:srgbClr val="1155CC"/>
            </a:solidFill>
            <a:prstDash val="solid"/>
            <a:round/>
            <a:headEnd len="med" w="med" type="none"/>
            <a:tailEnd len="med" w="med" type="triangle"/>
          </a:ln>
        </p:spPr>
      </p:cxnSp>
      <p:cxnSp>
        <p:nvCxnSpPr>
          <p:cNvPr id="313" name="Google Shape;313;p38"/>
          <p:cNvCxnSpPr>
            <a:stCxn id="314" idx="3"/>
            <a:endCxn id="302" idx="1"/>
          </p:cNvCxnSpPr>
          <p:nvPr/>
        </p:nvCxnSpPr>
        <p:spPr>
          <a:xfrm flipH="1" rot="10800000">
            <a:off x="3833125" y="1161775"/>
            <a:ext cx="1040400" cy="1373400"/>
          </a:xfrm>
          <a:prstGeom prst="straightConnector1">
            <a:avLst/>
          </a:prstGeom>
          <a:noFill/>
          <a:ln cap="flat" cmpd="sng" w="28575">
            <a:solidFill>
              <a:srgbClr val="1155CC"/>
            </a:solidFill>
            <a:prstDash val="solid"/>
            <a:round/>
            <a:headEnd len="med" w="med" type="none"/>
            <a:tailEnd len="med" w="med" type="triangle"/>
          </a:ln>
        </p:spPr>
      </p:cxnSp>
      <p:pic>
        <p:nvPicPr>
          <p:cNvPr id="315" name="Google Shape;315;p38"/>
          <p:cNvPicPr preferRelativeResize="0"/>
          <p:nvPr/>
        </p:nvPicPr>
        <p:blipFill>
          <a:blip r:embed="rId3">
            <a:alphaModFix/>
          </a:blip>
          <a:stretch>
            <a:fillRect/>
          </a:stretch>
        </p:blipFill>
        <p:spPr>
          <a:xfrm>
            <a:off x="44600" y="2535320"/>
            <a:ext cx="4568724" cy="2268875"/>
          </a:xfrm>
          <a:prstGeom prst="rect">
            <a:avLst/>
          </a:prstGeom>
          <a:noFill/>
          <a:ln cap="flat" cmpd="sng" w="19050">
            <a:solidFill>
              <a:srgbClr val="1155CC"/>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Typical workflow of a HEP experiment</a:t>
            </a:r>
            <a:endParaRPr b="1">
              <a:solidFill>
                <a:srgbClr val="1155CC"/>
              </a:solidFill>
              <a:latin typeface="Playfair Display"/>
              <a:ea typeface="Playfair Display"/>
              <a:cs typeface="Playfair Display"/>
              <a:sym typeface="Playfair Display"/>
            </a:endParaRPr>
          </a:p>
        </p:txBody>
      </p:sp>
      <p:sp>
        <p:nvSpPr>
          <p:cNvPr id="321" name="Google Shape;321;p39"/>
          <p:cNvSpPr txBox="1"/>
          <p:nvPr/>
        </p:nvSpPr>
        <p:spPr>
          <a:xfrm>
            <a:off x="4873525" y="947275"/>
            <a:ext cx="17097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Detector response</a:t>
            </a:r>
            <a:endParaRPr>
              <a:solidFill>
                <a:schemeClr val="lt1"/>
              </a:solidFill>
              <a:latin typeface="Playfair Display"/>
              <a:ea typeface="Playfair Display"/>
              <a:cs typeface="Playfair Display"/>
              <a:sym typeface="Playfair Display"/>
            </a:endParaRPr>
          </a:p>
        </p:txBody>
      </p:sp>
      <p:sp>
        <p:nvSpPr>
          <p:cNvPr id="322" name="Google Shape;322;p39"/>
          <p:cNvSpPr txBox="1"/>
          <p:nvPr/>
        </p:nvSpPr>
        <p:spPr>
          <a:xfrm>
            <a:off x="5184475" y="2002850"/>
            <a:ext cx="10878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Trigger</a:t>
            </a:r>
            <a:endParaRPr>
              <a:solidFill>
                <a:schemeClr val="lt1"/>
              </a:solidFill>
              <a:latin typeface="Playfair Display"/>
              <a:ea typeface="Playfair Display"/>
              <a:cs typeface="Playfair Display"/>
              <a:sym typeface="Playfair Display"/>
            </a:endParaRPr>
          </a:p>
        </p:txBody>
      </p:sp>
      <p:sp>
        <p:nvSpPr>
          <p:cNvPr id="323" name="Google Shape;323;p39"/>
          <p:cNvSpPr txBox="1"/>
          <p:nvPr/>
        </p:nvSpPr>
        <p:spPr>
          <a:xfrm>
            <a:off x="4873525" y="3058425"/>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Objects reconstruction</a:t>
            </a:r>
            <a:endParaRPr>
              <a:solidFill>
                <a:schemeClr val="lt1"/>
              </a:solidFill>
              <a:latin typeface="Playfair Display"/>
              <a:ea typeface="Playfair Display"/>
              <a:cs typeface="Playfair Display"/>
              <a:sym typeface="Playfair Display"/>
            </a:endParaRPr>
          </a:p>
        </p:txBody>
      </p:sp>
      <p:sp>
        <p:nvSpPr>
          <p:cNvPr id="324" name="Google Shape;324;p39"/>
          <p:cNvSpPr txBox="1"/>
          <p:nvPr/>
        </p:nvSpPr>
        <p:spPr>
          <a:xfrm>
            <a:off x="7235725" y="2571750"/>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Tracking algorithms</a:t>
            </a:r>
            <a:endParaRPr>
              <a:solidFill>
                <a:schemeClr val="lt1"/>
              </a:solidFill>
              <a:latin typeface="Playfair Display"/>
              <a:ea typeface="Playfair Display"/>
              <a:cs typeface="Playfair Display"/>
              <a:sym typeface="Playfair Display"/>
            </a:endParaRPr>
          </a:p>
        </p:txBody>
      </p:sp>
      <p:sp>
        <p:nvSpPr>
          <p:cNvPr id="325" name="Google Shape;325;p39"/>
          <p:cNvSpPr txBox="1"/>
          <p:nvPr/>
        </p:nvSpPr>
        <p:spPr>
          <a:xfrm>
            <a:off x="7235725" y="3447125"/>
            <a:ext cx="1709700" cy="572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Clustering algorithms</a:t>
            </a:r>
            <a:endParaRPr>
              <a:solidFill>
                <a:schemeClr val="lt1"/>
              </a:solidFill>
              <a:latin typeface="Playfair Display"/>
              <a:ea typeface="Playfair Display"/>
              <a:cs typeface="Playfair Display"/>
              <a:sym typeface="Playfair Display"/>
            </a:endParaRPr>
          </a:p>
        </p:txBody>
      </p:sp>
      <p:sp>
        <p:nvSpPr>
          <p:cNvPr id="326" name="Google Shape;326;p39"/>
          <p:cNvSpPr txBox="1"/>
          <p:nvPr/>
        </p:nvSpPr>
        <p:spPr>
          <a:xfrm>
            <a:off x="5184475" y="4257700"/>
            <a:ext cx="10878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Storage</a:t>
            </a:r>
            <a:endParaRPr>
              <a:solidFill>
                <a:schemeClr val="lt1"/>
              </a:solidFill>
              <a:latin typeface="Playfair Display"/>
              <a:ea typeface="Playfair Display"/>
              <a:cs typeface="Playfair Display"/>
              <a:sym typeface="Playfair Display"/>
            </a:endParaRPr>
          </a:p>
        </p:txBody>
      </p:sp>
      <p:cxnSp>
        <p:nvCxnSpPr>
          <p:cNvPr id="327" name="Google Shape;327;p39"/>
          <p:cNvCxnSpPr>
            <a:stCxn id="321" idx="2"/>
            <a:endCxn id="322" idx="0"/>
          </p:cNvCxnSpPr>
          <p:nvPr/>
        </p:nvCxnSpPr>
        <p:spPr>
          <a:xfrm>
            <a:off x="5728375" y="13762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28" name="Google Shape;328;p39"/>
          <p:cNvCxnSpPr/>
          <p:nvPr/>
        </p:nvCxnSpPr>
        <p:spPr>
          <a:xfrm>
            <a:off x="5728375" y="24430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29" name="Google Shape;329;p39"/>
          <p:cNvCxnSpPr/>
          <p:nvPr/>
        </p:nvCxnSpPr>
        <p:spPr>
          <a:xfrm>
            <a:off x="5728375" y="3662275"/>
            <a:ext cx="0" cy="626700"/>
          </a:xfrm>
          <a:prstGeom prst="straightConnector1">
            <a:avLst/>
          </a:prstGeom>
          <a:noFill/>
          <a:ln cap="flat" cmpd="sng" w="28575">
            <a:solidFill>
              <a:srgbClr val="1155CC"/>
            </a:solidFill>
            <a:prstDash val="solid"/>
            <a:round/>
            <a:headEnd len="med" w="med" type="none"/>
            <a:tailEnd len="med" w="med" type="triangle"/>
          </a:ln>
        </p:spPr>
      </p:cxnSp>
      <p:cxnSp>
        <p:nvCxnSpPr>
          <p:cNvPr id="330" name="Google Shape;330;p39"/>
          <p:cNvCxnSpPr>
            <a:stCxn id="324" idx="1"/>
            <a:endCxn id="323" idx="3"/>
          </p:cNvCxnSpPr>
          <p:nvPr/>
        </p:nvCxnSpPr>
        <p:spPr>
          <a:xfrm flipH="1">
            <a:off x="6583225" y="2858100"/>
            <a:ext cx="652500" cy="486600"/>
          </a:xfrm>
          <a:prstGeom prst="straightConnector1">
            <a:avLst/>
          </a:prstGeom>
          <a:noFill/>
          <a:ln cap="flat" cmpd="sng" w="28575">
            <a:solidFill>
              <a:srgbClr val="1155CC"/>
            </a:solidFill>
            <a:prstDash val="solid"/>
            <a:round/>
            <a:headEnd len="med" w="med" type="none"/>
            <a:tailEnd len="med" w="med" type="triangle"/>
          </a:ln>
        </p:spPr>
      </p:cxnSp>
      <p:cxnSp>
        <p:nvCxnSpPr>
          <p:cNvPr id="331" name="Google Shape;331;p39"/>
          <p:cNvCxnSpPr>
            <a:stCxn id="325" idx="1"/>
            <a:endCxn id="323" idx="3"/>
          </p:cNvCxnSpPr>
          <p:nvPr/>
        </p:nvCxnSpPr>
        <p:spPr>
          <a:xfrm rot="10800000">
            <a:off x="6583225" y="3344675"/>
            <a:ext cx="652500" cy="388800"/>
          </a:xfrm>
          <a:prstGeom prst="straightConnector1">
            <a:avLst/>
          </a:prstGeom>
          <a:noFill/>
          <a:ln cap="flat" cmpd="sng" w="28575">
            <a:solidFill>
              <a:srgbClr val="1155CC"/>
            </a:solidFill>
            <a:prstDash val="solid"/>
            <a:round/>
            <a:headEnd len="med" w="med" type="none"/>
            <a:tailEnd len="med" w="med" type="triangle"/>
          </a:ln>
        </p:spPr>
      </p:cxnSp>
      <p:cxnSp>
        <p:nvCxnSpPr>
          <p:cNvPr id="332" name="Google Shape;332;p39"/>
          <p:cNvCxnSpPr>
            <a:stCxn id="326" idx="1"/>
            <a:endCxn id="333" idx="3"/>
          </p:cNvCxnSpPr>
          <p:nvPr/>
        </p:nvCxnSpPr>
        <p:spPr>
          <a:xfrm rot="10800000">
            <a:off x="3687475" y="4472200"/>
            <a:ext cx="1497000" cy="0"/>
          </a:xfrm>
          <a:prstGeom prst="straightConnector1">
            <a:avLst/>
          </a:prstGeom>
          <a:noFill/>
          <a:ln cap="flat" cmpd="sng" w="28575">
            <a:solidFill>
              <a:srgbClr val="1155CC"/>
            </a:solidFill>
            <a:prstDash val="solid"/>
            <a:round/>
            <a:headEnd len="med" w="med" type="none"/>
            <a:tailEnd len="med" w="med" type="triangle"/>
          </a:ln>
        </p:spPr>
      </p:cxnSp>
      <p:sp>
        <p:nvSpPr>
          <p:cNvPr id="334" name="Google Shape;334;p39"/>
          <p:cNvSpPr txBox="1"/>
          <p:nvPr/>
        </p:nvSpPr>
        <p:spPr>
          <a:xfrm>
            <a:off x="1714200" y="2886900"/>
            <a:ext cx="1593900" cy="4290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Data analysis</a:t>
            </a:r>
            <a:endParaRPr>
              <a:solidFill>
                <a:schemeClr val="lt1"/>
              </a:solidFill>
              <a:latin typeface="Playfair Display"/>
              <a:ea typeface="Playfair Display"/>
              <a:cs typeface="Playfair Display"/>
              <a:sym typeface="Playfair Display"/>
            </a:endParaRPr>
          </a:p>
        </p:txBody>
      </p:sp>
      <p:sp>
        <p:nvSpPr>
          <p:cNvPr id="333" name="Google Shape;333;p39"/>
          <p:cNvSpPr txBox="1"/>
          <p:nvPr/>
        </p:nvSpPr>
        <p:spPr>
          <a:xfrm>
            <a:off x="1334700" y="3843250"/>
            <a:ext cx="2352900" cy="12579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rgbClr val="FFE599"/>
                </a:solidFill>
                <a:latin typeface="Playfair Display"/>
                <a:ea typeface="Playfair Display"/>
                <a:cs typeface="Playfair Display"/>
                <a:sym typeface="Playfair Display"/>
              </a:rPr>
              <a:t>Event selection</a:t>
            </a:r>
            <a:endParaRPr b="1">
              <a:solidFill>
                <a:srgbClr val="FFE599"/>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Procedure that loops over</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all the signal candidates</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and decides whether to</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accept them or reject them</a:t>
            </a:r>
            <a:endParaRPr>
              <a:solidFill>
                <a:schemeClr val="lt1"/>
              </a:solidFill>
              <a:latin typeface="Playfair Display"/>
              <a:ea typeface="Playfair Display"/>
              <a:cs typeface="Playfair Display"/>
              <a:sym typeface="Playfair Display"/>
            </a:endParaRPr>
          </a:p>
        </p:txBody>
      </p:sp>
      <p:cxnSp>
        <p:nvCxnSpPr>
          <p:cNvPr id="335" name="Google Shape;335;p39"/>
          <p:cNvCxnSpPr>
            <a:stCxn id="333" idx="0"/>
            <a:endCxn id="334" idx="2"/>
          </p:cNvCxnSpPr>
          <p:nvPr/>
        </p:nvCxnSpPr>
        <p:spPr>
          <a:xfrm rot="10800000">
            <a:off x="2511150" y="3315850"/>
            <a:ext cx="0" cy="527400"/>
          </a:xfrm>
          <a:prstGeom prst="straightConnector1">
            <a:avLst/>
          </a:prstGeom>
          <a:noFill/>
          <a:ln cap="flat" cmpd="sng" w="28575">
            <a:solidFill>
              <a:srgbClr val="1155CC"/>
            </a:solidFill>
            <a:prstDash val="solid"/>
            <a:round/>
            <a:headEnd len="med" w="med" type="none"/>
            <a:tailEnd len="med" w="med" type="triangle"/>
          </a:ln>
        </p:spPr>
      </p:cxnSp>
      <p:sp>
        <p:nvSpPr>
          <p:cNvPr id="336" name="Google Shape;336;p39"/>
          <p:cNvSpPr txBox="1"/>
          <p:nvPr/>
        </p:nvSpPr>
        <p:spPr>
          <a:xfrm>
            <a:off x="190200" y="1820100"/>
            <a:ext cx="1308600" cy="626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Signal </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extraction</a:t>
            </a:r>
            <a:endParaRPr>
              <a:solidFill>
                <a:schemeClr val="lt1"/>
              </a:solidFill>
              <a:latin typeface="Playfair Display"/>
              <a:ea typeface="Playfair Display"/>
              <a:cs typeface="Playfair Display"/>
              <a:sym typeface="Playfair Display"/>
            </a:endParaRPr>
          </a:p>
        </p:txBody>
      </p:sp>
      <p:sp>
        <p:nvSpPr>
          <p:cNvPr id="337" name="Google Shape;337;p39"/>
          <p:cNvSpPr txBox="1"/>
          <p:nvPr/>
        </p:nvSpPr>
        <p:spPr>
          <a:xfrm>
            <a:off x="952200" y="829500"/>
            <a:ext cx="1308600" cy="626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Efficiencies</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calculation</a:t>
            </a:r>
            <a:endParaRPr>
              <a:solidFill>
                <a:schemeClr val="lt1"/>
              </a:solidFill>
              <a:latin typeface="Playfair Display"/>
              <a:ea typeface="Playfair Display"/>
              <a:cs typeface="Playfair Display"/>
              <a:sym typeface="Playfair Display"/>
            </a:endParaRPr>
          </a:p>
        </p:txBody>
      </p:sp>
      <p:sp>
        <p:nvSpPr>
          <p:cNvPr id="338" name="Google Shape;338;p39"/>
          <p:cNvSpPr txBox="1"/>
          <p:nvPr/>
        </p:nvSpPr>
        <p:spPr>
          <a:xfrm>
            <a:off x="2704800" y="829500"/>
            <a:ext cx="1308600" cy="626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Parameters</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estimation</a:t>
            </a:r>
            <a:endParaRPr>
              <a:solidFill>
                <a:schemeClr val="lt1"/>
              </a:solidFill>
              <a:latin typeface="Playfair Display"/>
              <a:ea typeface="Playfair Display"/>
              <a:cs typeface="Playfair Display"/>
              <a:sym typeface="Playfair Display"/>
            </a:endParaRPr>
          </a:p>
        </p:txBody>
      </p:sp>
      <p:cxnSp>
        <p:nvCxnSpPr>
          <p:cNvPr id="339" name="Google Shape;339;p39"/>
          <p:cNvCxnSpPr>
            <a:stCxn id="334" idx="0"/>
            <a:endCxn id="337" idx="2"/>
          </p:cNvCxnSpPr>
          <p:nvPr/>
        </p:nvCxnSpPr>
        <p:spPr>
          <a:xfrm rot="10800000">
            <a:off x="1606350" y="1456200"/>
            <a:ext cx="904800" cy="1430700"/>
          </a:xfrm>
          <a:prstGeom prst="straightConnector1">
            <a:avLst/>
          </a:prstGeom>
          <a:noFill/>
          <a:ln cap="flat" cmpd="sng" w="28575">
            <a:solidFill>
              <a:srgbClr val="1155CC"/>
            </a:solidFill>
            <a:prstDash val="dash"/>
            <a:round/>
            <a:headEnd len="med" w="med" type="none"/>
            <a:tailEnd len="med" w="med" type="triangle"/>
          </a:ln>
        </p:spPr>
      </p:cxnSp>
      <p:sp>
        <p:nvSpPr>
          <p:cNvPr id="340" name="Google Shape;340;p39"/>
          <p:cNvSpPr txBox="1"/>
          <p:nvPr/>
        </p:nvSpPr>
        <p:spPr>
          <a:xfrm>
            <a:off x="3466800" y="1820100"/>
            <a:ext cx="1308600" cy="626700"/>
          </a:xfrm>
          <a:prstGeom prst="rect">
            <a:avLst/>
          </a:prstGeom>
          <a:solidFill>
            <a:srgbClr val="1155CC"/>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Many other</a:t>
            </a:r>
            <a:endParaRPr>
              <a:solidFill>
                <a:schemeClr val="lt1"/>
              </a:solidFill>
              <a:latin typeface="Playfair Display"/>
              <a:ea typeface="Playfair Display"/>
              <a:cs typeface="Playfair Display"/>
              <a:sym typeface="Playfair Display"/>
            </a:endParaRPr>
          </a:p>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funny things</a:t>
            </a:r>
            <a:endParaRPr>
              <a:solidFill>
                <a:schemeClr val="lt1"/>
              </a:solidFill>
              <a:latin typeface="Playfair Display"/>
              <a:ea typeface="Playfair Display"/>
              <a:cs typeface="Playfair Display"/>
              <a:sym typeface="Playfair Display"/>
            </a:endParaRPr>
          </a:p>
        </p:txBody>
      </p:sp>
      <p:cxnSp>
        <p:nvCxnSpPr>
          <p:cNvPr id="341" name="Google Shape;341;p39"/>
          <p:cNvCxnSpPr>
            <a:stCxn id="334" idx="0"/>
            <a:endCxn id="336" idx="3"/>
          </p:cNvCxnSpPr>
          <p:nvPr/>
        </p:nvCxnSpPr>
        <p:spPr>
          <a:xfrm rot="10800000">
            <a:off x="1498650" y="2133600"/>
            <a:ext cx="1012500" cy="753300"/>
          </a:xfrm>
          <a:prstGeom prst="straightConnector1">
            <a:avLst/>
          </a:prstGeom>
          <a:noFill/>
          <a:ln cap="flat" cmpd="sng" w="28575">
            <a:solidFill>
              <a:srgbClr val="1155CC"/>
            </a:solidFill>
            <a:prstDash val="dash"/>
            <a:round/>
            <a:headEnd len="med" w="med" type="none"/>
            <a:tailEnd len="med" w="med" type="triangle"/>
          </a:ln>
        </p:spPr>
      </p:cxnSp>
      <p:cxnSp>
        <p:nvCxnSpPr>
          <p:cNvPr id="342" name="Google Shape;342;p39"/>
          <p:cNvCxnSpPr>
            <a:stCxn id="334" idx="0"/>
            <a:endCxn id="338" idx="2"/>
          </p:cNvCxnSpPr>
          <p:nvPr/>
        </p:nvCxnSpPr>
        <p:spPr>
          <a:xfrm flipH="1" rot="10800000">
            <a:off x="2511150" y="1456200"/>
            <a:ext cx="848100" cy="1430700"/>
          </a:xfrm>
          <a:prstGeom prst="straightConnector1">
            <a:avLst/>
          </a:prstGeom>
          <a:noFill/>
          <a:ln cap="flat" cmpd="sng" w="28575">
            <a:solidFill>
              <a:srgbClr val="1155CC"/>
            </a:solidFill>
            <a:prstDash val="dash"/>
            <a:round/>
            <a:headEnd len="med" w="med" type="none"/>
            <a:tailEnd len="med" w="med" type="triangle"/>
          </a:ln>
        </p:spPr>
      </p:cxnSp>
      <p:cxnSp>
        <p:nvCxnSpPr>
          <p:cNvPr id="343" name="Google Shape;343;p39"/>
          <p:cNvCxnSpPr>
            <a:stCxn id="334" idx="0"/>
            <a:endCxn id="340" idx="1"/>
          </p:cNvCxnSpPr>
          <p:nvPr/>
        </p:nvCxnSpPr>
        <p:spPr>
          <a:xfrm flipH="1" rot="10800000">
            <a:off x="2511150" y="2133600"/>
            <a:ext cx="955800" cy="753300"/>
          </a:xfrm>
          <a:prstGeom prst="straightConnector1">
            <a:avLst/>
          </a:prstGeom>
          <a:noFill/>
          <a:ln cap="flat" cmpd="sng" w="28575">
            <a:solidFill>
              <a:srgbClr val="1155CC"/>
            </a:solidFill>
            <a:prstDash val="dash"/>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11700" y="140225"/>
            <a:ext cx="8520600" cy="47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it" sz="6020">
                <a:solidFill>
                  <a:srgbClr val="1155CC"/>
                </a:solidFill>
                <a:latin typeface="Playfair Display"/>
                <a:ea typeface="Playfair Display"/>
                <a:cs typeface="Playfair Display"/>
                <a:sym typeface="Playfair Display"/>
              </a:rPr>
              <a:t>Event selection</a:t>
            </a:r>
            <a:endParaRPr b="1" sz="6020">
              <a:solidFill>
                <a:srgbClr val="1155CC"/>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Signal efficiency and background rejection</a:t>
            </a:r>
            <a:endParaRPr b="1">
              <a:solidFill>
                <a:srgbClr val="1155CC"/>
              </a:solidFill>
              <a:latin typeface="Playfair Display"/>
              <a:ea typeface="Playfair Display"/>
              <a:cs typeface="Playfair Display"/>
              <a:sym typeface="Playfair Display"/>
            </a:endParaRPr>
          </a:p>
        </p:txBody>
      </p:sp>
      <p:sp>
        <p:nvSpPr>
          <p:cNvPr id="354" name="Google Shape;354;p41"/>
          <p:cNvSpPr txBox="1"/>
          <p:nvPr/>
        </p:nvSpPr>
        <p:spPr>
          <a:xfrm>
            <a:off x="375450" y="817875"/>
            <a:ext cx="8393100" cy="3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Almost all datasets contain an </a:t>
            </a:r>
            <a:r>
              <a:rPr b="1" lang="it">
                <a:solidFill>
                  <a:srgbClr val="1155CC"/>
                </a:solidFill>
                <a:latin typeface="Playfair Display"/>
                <a:ea typeface="Playfair Display"/>
                <a:cs typeface="Playfair Display"/>
                <a:sym typeface="Playfair Display"/>
              </a:rPr>
              <a:t>admixture of signal and background</a:t>
            </a:r>
            <a:r>
              <a:rPr lang="it">
                <a:latin typeface="Playfair Display"/>
                <a:ea typeface="Playfair Display"/>
                <a:cs typeface="Playfair Display"/>
                <a:sym typeface="Playfair Display"/>
              </a:rPr>
              <a:t> which are selected by the trigger. To tell apart the two categories we need to study their characteristics.</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Two useful tools are the following:</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it">
                <a:latin typeface="Playfair Display"/>
                <a:ea typeface="Playfair Display"/>
                <a:cs typeface="Playfair Display"/>
                <a:sym typeface="Playfair Display"/>
              </a:rPr>
              <a:t>The </a:t>
            </a:r>
            <a:r>
              <a:rPr b="1" lang="it">
                <a:solidFill>
                  <a:srgbClr val="1155CC"/>
                </a:solidFill>
                <a:latin typeface="Playfair Display"/>
                <a:ea typeface="Playfair Display"/>
                <a:cs typeface="Playfair Display"/>
                <a:sym typeface="Playfair Display"/>
              </a:rPr>
              <a:t>signal efficiency</a:t>
            </a:r>
            <a:r>
              <a:rPr lang="it">
                <a:latin typeface="Playfair Display"/>
                <a:ea typeface="Playfair Display"/>
                <a:cs typeface="Playfair Display"/>
                <a:sym typeface="Playfair Display"/>
              </a:rPr>
              <a:t> of a selection is defined as </a:t>
            </a:r>
            <a:r>
              <a:rPr b="1" lang="it">
                <a:solidFill>
                  <a:srgbClr val="1155CC"/>
                </a:solidFill>
                <a:latin typeface="Playfair Display"/>
                <a:ea typeface="Playfair Display"/>
                <a:cs typeface="Playfair Display"/>
                <a:sym typeface="Playfair Display"/>
              </a:rPr>
              <a:t>ε=S</a:t>
            </a:r>
            <a:r>
              <a:rPr b="1" baseline="-25000" lang="it">
                <a:solidFill>
                  <a:srgbClr val="1155CC"/>
                </a:solidFill>
                <a:latin typeface="Playfair Display"/>
                <a:ea typeface="Playfair Display"/>
                <a:cs typeface="Playfair Display"/>
                <a:sym typeface="Playfair Display"/>
              </a:rPr>
              <a:t>f</a:t>
            </a:r>
            <a:r>
              <a:rPr b="1" lang="it">
                <a:solidFill>
                  <a:srgbClr val="1155CC"/>
                </a:solidFill>
                <a:latin typeface="Playfair Display"/>
                <a:ea typeface="Playfair Display"/>
                <a:cs typeface="Playfair Display"/>
                <a:sym typeface="Playfair Display"/>
              </a:rPr>
              <a:t>/S</a:t>
            </a:r>
            <a:r>
              <a:rPr b="1" baseline="-25000" lang="it">
                <a:solidFill>
                  <a:srgbClr val="1155CC"/>
                </a:solidFill>
                <a:latin typeface="Playfair Display"/>
                <a:ea typeface="Playfair Display"/>
                <a:cs typeface="Playfair Display"/>
                <a:sym typeface="Playfair Display"/>
              </a:rPr>
              <a:t>0</a:t>
            </a:r>
            <a:r>
              <a:rPr lang="it">
                <a:latin typeface="Playfair Display"/>
                <a:ea typeface="Playfair Display"/>
                <a:cs typeface="Playfair Display"/>
                <a:sym typeface="Playfair Display"/>
              </a:rPr>
              <a:t>, where S</a:t>
            </a:r>
            <a:r>
              <a:rPr baseline="-25000" lang="it">
                <a:latin typeface="Playfair Display"/>
                <a:ea typeface="Playfair Display"/>
                <a:cs typeface="Playfair Display"/>
                <a:sym typeface="Playfair Display"/>
              </a:rPr>
              <a:t>f</a:t>
            </a:r>
            <a:r>
              <a:rPr lang="it">
                <a:latin typeface="Playfair Display"/>
                <a:ea typeface="Playfair Display"/>
                <a:cs typeface="Playfair Display"/>
                <a:sym typeface="Playfair Display"/>
              </a:rPr>
              <a:t> is the number of signal candidates after the selection and S</a:t>
            </a:r>
            <a:r>
              <a:rPr baseline="-25000" lang="it">
                <a:latin typeface="Playfair Display"/>
                <a:ea typeface="Playfair Display"/>
                <a:cs typeface="Playfair Display"/>
                <a:sym typeface="Playfair Display"/>
              </a:rPr>
              <a:t>0</a:t>
            </a:r>
            <a:r>
              <a:rPr lang="it">
                <a:latin typeface="Playfair Display"/>
                <a:ea typeface="Playfair Display"/>
                <a:cs typeface="Playfair Display"/>
                <a:sym typeface="Playfair Display"/>
              </a:rPr>
              <a:t> is the number of signal candidates before the selection.</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it">
                <a:latin typeface="Playfair Display"/>
                <a:ea typeface="Playfair Display"/>
                <a:cs typeface="Playfair Display"/>
                <a:sym typeface="Playfair Display"/>
              </a:rPr>
              <a:t>The </a:t>
            </a:r>
            <a:r>
              <a:rPr b="1" lang="it">
                <a:solidFill>
                  <a:srgbClr val="1155CC"/>
                </a:solidFill>
                <a:latin typeface="Playfair Display"/>
                <a:ea typeface="Playfair Display"/>
                <a:cs typeface="Playfair Display"/>
                <a:sym typeface="Playfair Display"/>
              </a:rPr>
              <a:t>background rejection</a:t>
            </a:r>
            <a:r>
              <a:rPr lang="it">
                <a:latin typeface="Playfair Display"/>
                <a:ea typeface="Playfair Display"/>
                <a:cs typeface="Playfair Display"/>
                <a:sym typeface="Playfair Display"/>
              </a:rPr>
              <a:t> of a selection is defined as </a:t>
            </a:r>
            <a:r>
              <a:rPr b="1" lang="it">
                <a:solidFill>
                  <a:srgbClr val="1155CC"/>
                </a:solidFill>
                <a:latin typeface="Playfair Display"/>
                <a:ea typeface="Playfair Display"/>
                <a:cs typeface="Playfair Display"/>
                <a:sym typeface="Playfair Display"/>
              </a:rPr>
              <a:t>R=(1-B</a:t>
            </a:r>
            <a:r>
              <a:rPr b="1" baseline="-25000" lang="it">
                <a:solidFill>
                  <a:srgbClr val="1155CC"/>
                </a:solidFill>
                <a:latin typeface="Playfair Display"/>
                <a:ea typeface="Playfair Display"/>
                <a:cs typeface="Playfair Display"/>
                <a:sym typeface="Playfair Display"/>
              </a:rPr>
              <a:t>f</a:t>
            </a:r>
            <a:r>
              <a:rPr b="1" lang="it">
                <a:solidFill>
                  <a:srgbClr val="1155CC"/>
                </a:solidFill>
                <a:latin typeface="Playfair Display"/>
                <a:ea typeface="Playfair Display"/>
                <a:cs typeface="Playfair Display"/>
                <a:sym typeface="Playfair Display"/>
              </a:rPr>
              <a:t>/B</a:t>
            </a:r>
            <a:r>
              <a:rPr b="1" baseline="-25000" lang="it">
                <a:solidFill>
                  <a:srgbClr val="1155CC"/>
                </a:solidFill>
                <a:latin typeface="Playfair Display"/>
                <a:ea typeface="Playfair Display"/>
                <a:cs typeface="Playfair Display"/>
                <a:sym typeface="Playfair Display"/>
              </a:rPr>
              <a:t>0</a:t>
            </a:r>
            <a:r>
              <a:rPr b="1" lang="it">
                <a:solidFill>
                  <a:srgbClr val="1155CC"/>
                </a:solidFill>
                <a:latin typeface="Playfair Display"/>
                <a:ea typeface="Playfair Display"/>
                <a:cs typeface="Playfair Display"/>
                <a:sym typeface="Playfair Display"/>
              </a:rPr>
              <a:t>)</a:t>
            </a:r>
            <a:r>
              <a:rPr lang="it">
                <a:latin typeface="Playfair Display"/>
                <a:ea typeface="Playfair Display"/>
                <a:cs typeface="Playfair Display"/>
                <a:sym typeface="Playfair Display"/>
              </a:rPr>
              <a:t>, where B</a:t>
            </a:r>
            <a:r>
              <a:rPr baseline="-25000" lang="it">
                <a:latin typeface="Playfair Display"/>
                <a:ea typeface="Playfair Display"/>
                <a:cs typeface="Playfair Display"/>
                <a:sym typeface="Playfair Display"/>
              </a:rPr>
              <a:t>f</a:t>
            </a:r>
            <a:r>
              <a:rPr lang="it">
                <a:latin typeface="Playfair Display"/>
                <a:ea typeface="Playfair Display"/>
                <a:cs typeface="Playfair Display"/>
                <a:sym typeface="Playfair Display"/>
              </a:rPr>
              <a:t> is the number of bkg candidates after the selection and B</a:t>
            </a:r>
            <a:r>
              <a:rPr baseline="-25000" lang="it">
                <a:latin typeface="Playfair Display"/>
                <a:ea typeface="Playfair Display"/>
                <a:cs typeface="Playfair Display"/>
                <a:sym typeface="Playfair Display"/>
              </a:rPr>
              <a:t>0</a:t>
            </a:r>
            <a:r>
              <a:rPr lang="it">
                <a:latin typeface="Playfair Display"/>
                <a:ea typeface="Playfair Display"/>
                <a:cs typeface="Playfair Display"/>
                <a:sym typeface="Playfair Display"/>
              </a:rPr>
              <a:t> is the number of bkg candidates before the selection.</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S</a:t>
            </a:r>
            <a:r>
              <a:rPr baseline="-25000" lang="it">
                <a:latin typeface="Playfair Display"/>
                <a:ea typeface="Playfair Display"/>
                <a:cs typeface="Playfair Display"/>
                <a:sym typeface="Playfair Display"/>
              </a:rPr>
              <a:t>f </a:t>
            </a:r>
            <a:r>
              <a:rPr lang="it">
                <a:latin typeface="Playfair Display"/>
                <a:ea typeface="Playfair Display"/>
                <a:cs typeface="Playfair Display"/>
                <a:sym typeface="Playfair Display"/>
              </a:rPr>
              <a:t>, S</a:t>
            </a:r>
            <a:r>
              <a:rPr baseline="-25000" lang="it">
                <a:latin typeface="Playfair Display"/>
                <a:ea typeface="Playfair Display"/>
                <a:cs typeface="Playfair Display"/>
                <a:sym typeface="Playfair Display"/>
              </a:rPr>
              <a:t>o</a:t>
            </a:r>
            <a:r>
              <a:rPr lang="it">
                <a:latin typeface="Playfair Display"/>
                <a:ea typeface="Playfair Display"/>
                <a:cs typeface="Playfair Display"/>
                <a:sym typeface="Playfair Display"/>
              </a:rPr>
              <a:t>, and B</a:t>
            </a:r>
            <a:r>
              <a:rPr baseline="-25000" lang="it">
                <a:latin typeface="Playfair Display"/>
                <a:ea typeface="Playfair Display"/>
                <a:cs typeface="Playfair Display"/>
                <a:sym typeface="Playfair Display"/>
              </a:rPr>
              <a:t>f </a:t>
            </a:r>
            <a:r>
              <a:rPr lang="it">
                <a:latin typeface="Playfair Display"/>
                <a:ea typeface="Playfair Display"/>
                <a:cs typeface="Playfair Display"/>
                <a:sym typeface="Playfair Display"/>
              </a:rPr>
              <a:t>, B</a:t>
            </a:r>
            <a:r>
              <a:rPr baseline="-25000" lang="it">
                <a:latin typeface="Playfair Display"/>
                <a:ea typeface="Playfair Display"/>
                <a:cs typeface="Playfair Display"/>
                <a:sym typeface="Playfair Display"/>
              </a:rPr>
              <a:t>0</a:t>
            </a:r>
            <a:r>
              <a:rPr lang="it">
                <a:latin typeface="Playfair Display"/>
                <a:ea typeface="Playfair Display"/>
                <a:cs typeface="Playfair Display"/>
                <a:sym typeface="Playfair Display"/>
              </a:rPr>
              <a:t> are counted isolating regions where we have only signal or only background (it can be a simulated dataset - usually for signal - or a sideband - usually for background).</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The perfect analysis is the one for which </a:t>
            </a:r>
            <a:r>
              <a:rPr b="1" lang="it">
                <a:solidFill>
                  <a:srgbClr val="1155CC"/>
                </a:solidFill>
                <a:latin typeface="Playfair Display"/>
                <a:ea typeface="Playfair Display"/>
                <a:cs typeface="Playfair Display"/>
                <a:sym typeface="Playfair Display"/>
              </a:rPr>
              <a:t>ε=1 and R=1 simultaneously for the full selection</a:t>
            </a:r>
            <a:r>
              <a:rPr lang="it">
                <a:solidFill>
                  <a:schemeClr val="dk1"/>
                </a:solidFill>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40225"/>
            <a:ext cx="8520600" cy="47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it" sz="6020">
                <a:solidFill>
                  <a:srgbClr val="1155CC"/>
                </a:solidFill>
                <a:latin typeface="Playfair Display"/>
                <a:ea typeface="Playfair Display"/>
                <a:cs typeface="Playfair Display"/>
                <a:sym typeface="Playfair Display"/>
              </a:rPr>
              <a:t>Analysis of the NIR absorbance spectrum of milk </a:t>
            </a:r>
            <a:endParaRPr b="1" sz="6020">
              <a:solidFill>
                <a:srgbClr val="1155CC"/>
              </a:solidFill>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Signal efficiency and background rejection</a:t>
            </a:r>
            <a:endParaRPr b="1">
              <a:solidFill>
                <a:srgbClr val="1155CC"/>
              </a:solidFill>
              <a:latin typeface="Playfair Display"/>
              <a:ea typeface="Playfair Display"/>
              <a:cs typeface="Playfair Display"/>
              <a:sym typeface="Playfair Display"/>
            </a:endParaRPr>
          </a:p>
        </p:txBody>
      </p:sp>
      <p:sp>
        <p:nvSpPr>
          <p:cNvPr id="360" name="Google Shape;360;p42"/>
          <p:cNvSpPr txBox="1"/>
          <p:nvPr/>
        </p:nvSpPr>
        <p:spPr>
          <a:xfrm>
            <a:off x="496125" y="712925"/>
            <a:ext cx="8393100" cy="3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Of course, sadly the </a:t>
            </a:r>
            <a:r>
              <a:rPr b="1" lang="it">
                <a:solidFill>
                  <a:srgbClr val="1155CC"/>
                </a:solidFill>
                <a:latin typeface="Playfair Display"/>
                <a:ea typeface="Playfair Display"/>
                <a:cs typeface="Playfair Display"/>
                <a:sym typeface="Playfair Display"/>
              </a:rPr>
              <a:t>perfect analysis</a:t>
            </a:r>
            <a:r>
              <a:rPr lang="it">
                <a:latin typeface="Playfair Display"/>
                <a:ea typeface="Playfair Display"/>
                <a:cs typeface="Playfair Display"/>
                <a:sym typeface="Playfair Display"/>
              </a:rPr>
              <a:t> does not exist…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361" name="Google Shape;361;p42"/>
          <p:cNvPicPr preferRelativeResize="0"/>
          <p:nvPr/>
        </p:nvPicPr>
        <p:blipFill>
          <a:blip r:embed="rId3">
            <a:alphaModFix/>
          </a:blip>
          <a:stretch>
            <a:fillRect/>
          </a:stretch>
        </p:blipFill>
        <p:spPr>
          <a:xfrm>
            <a:off x="3313400" y="1836851"/>
            <a:ext cx="5666149" cy="3037024"/>
          </a:xfrm>
          <a:prstGeom prst="rect">
            <a:avLst/>
          </a:prstGeom>
          <a:noFill/>
          <a:ln>
            <a:noFill/>
          </a:ln>
        </p:spPr>
      </p:pic>
      <p:sp>
        <p:nvSpPr>
          <p:cNvPr id="362" name="Google Shape;362;p42"/>
          <p:cNvSpPr/>
          <p:nvPr/>
        </p:nvSpPr>
        <p:spPr>
          <a:xfrm>
            <a:off x="2829000" y="1107799"/>
            <a:ext cx="5818884" cy="572683"/>
          </a:xfrm>
          <a:custGeom>
            <a:rect b="b" l="l" r="r" t="t"/>
            <a:pathLst>
              <a:path extrusionOk="0" h="31307" w="241874">
                <a:moveTo>
                  <a:pt x="0" y="738"/>
                </a:moveTo>
                <a:cubicBezTo>
                  <a:pt x="13140" y="4224"/>
                  <a:pt x="45318" y="21744"/>
                  <a:pt x="78837" y="21654"/>
                </a:cubicBezTo>
                <a:cubicBezTo>
                  <a:pt x="112356" y="21565"/>
                  <a:pt x="173942" y="-1408"/>
                  <a:pt x="201115" y="201"/>
                </a:cubicBezTo>
                <a:cubicBezTo>
                  <a:pt x="228288" y="1810"/>
                  <a:pt x="235081" y="26123"/>
                  <a:pt x="241874" y="31307"/>
                </a:cubicBezTo>
              </a:path>
            </a:pathLst>
          </a:custGeom>
          <a:noFill/>
          <a:ln cap="flat" cmpd="sng" w="28575">
            <a:solidFill>
              <a:srgbClr val="1155CC"/>
            </a:solidFill>
            <a:prstDash val="solid"/>
            <a:round/>
            <a:headEnd len="med" w="med" type="none"/>
            <a:tailEnd len="med" w="med" type="stealth"/>
          </a:ln>
        </p:spPr>
      </p:sp>
      <p:sp>
        <p:nvSpPr>
          <p:cNvPr id="363" name="Google Shape;363;p42"/>
          <p:cNvSpPr/>
          <p:nvPr/>
        </p:nvSpPr>
        <p:spPr>
          <a:xfrm>
            <a:off x="8746675" y="1755725"/>
            <a:ext cx="281700" cy="254700"/>
          </a:xfrm>
          <a:prstGeom prst="hear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txBox="1"/>
          <p:nvPr/>
        </p:nvSpPr>
        <p:spPr>
          <a:xfrm>
            <a:off x="254750" y="2053375"/>
            <a:ext cx="2990100" cy="3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We must always find a compromise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In special cases, one might choose “by eye” to exploit a certain feature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Usually there are better methods to choose the optimal point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They depend mainly on what we are </a:t>
            </a:r>
            <a:r>
              <a:rPr lang="it">
                <a:latin typeface="Playfair Display"/>
                <a:ea typeface="Playfair Display"/>
                <a:cs typeface="Playfair Display"/>
                <a:sym typeface="Playfair Display"/>
              </a:rPr>
              <a:t>trying</a:t>
            </a:r>
            <a:r>
              <a:rPr lang="it">
                <a:latin typeface="Playfair Display"/>
                <a:ea typeface="Playfair Display"/>
                <a:cs typeface="Playfair Display"/>
                <a:sym typeface="Playfair Display"/>
              </a:rPr>
              <a:t> to measure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Cut-based selection and cut-flow</a:t>
            </a:r>
            <a:endParaRPr b="1">
              <a:solidFill>
                <a:srgbClr val="1155CC"/>
              </a:solidFill>
              <a:latin typeface="Playfair Display"/>
              <a:ea typeface="Playfair Display"/>
              <a:cs typeface="Playfair Display"/>
              <a:sym typeface="Playfair Display"/>
            </a:endParaRPr>
          </a:p>
        </p:txBody>
      </p:sp>
      <p:pic>
        <p:nvPicPr>
          <p:cNvPr id="370" name="Google Shape;370;p43"/>
          <p:cNvPicPr preferRelativeResize="0"/>
          <p:nvPr/>
        </p:nvPicPr>
        <p:blipFill>
          <a:blip r:embed="rId3">
            <a:alphaModFix/>
          </a:blip>
          <a:stretch>
            <a:fillRect/>
          </a:stretch>
        </p:blipFill>
        <p:spPr>
          <a:xfrm>
            <a:off x="1652588" y="779950"/>
            <a:ext cx="5838825" cy="4067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Cut-based selection and cut-flow</a:t>
            </a:r>
            <a:endParaRPr b="1">
              <a:solidFill>
                <a:srgbClr val="1155CC"/>
              </a:solidFill>
              <a:latin typeface="Playfair Display"/>
              <a:ea typeface="Playfair Display"/>
              <a:cs typeface="Playfair Display"/>
              <a:sym typeface="Playfair Display"/>
            </a:endParaRPr>
          </a:p>
        </p:txBody>
      </p:sp>
      <p:pic>
        <p:nvPicPr>
          <p:cNvPr id="376" name="Google Shape;376;p44"/>
          <p:cNvPicPr preferRelativeResize="0"/>
          <p:nvPr/>
        </p:nvPicPr>
        <p:blipFill rotWithShape="1">
          <a:blip r:embed="rId3">
            <a:alphaModFix/>
          </a:blip>
          <a:srcRect b="0" l="0" r="0" t="0"/>
          <a:stretch/>
        </p:blipFill>
        <p:spPr>
          <a:xfrm>
            <a:off x="1652588" y="779950"/>
            <a:ext cx="5838825" cy="4067175"/>
          </a:xfrm>
          <a:prstGeom prst="rect">
            <a:avLst/>
          </a:prstGeom>
          <a:noFill/>
          <a:ln>
            <a:noFill/>
          </a:ln>
        </p:spPr>
      </p:pic>
      <p:sp>
        <p:nvSpPr>
          <p:cNvPr id="377" name="Google Shape;377;p44"/>
          <p:cNvSpPr txBox="1"/>
          <p:nvPr/>
        </p:nvSpPr>
        <p:spPr>
          <a:xfrm>
            <a:off x="2225675" y="1059200"/>
            <a:ext cx="1206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Signal</a:t>
            </a:r>
            <a:endParaRPr>
              <a:solidFill>
                <a:srgbClr val="FF0000"/>
              </a:solidFill>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Background</a:t>
            </a:r>
            <a:endParaRPr>
              <a:latin typeface="Playfair Display"/>
              <a:ea typeface="Playfair Display"/>
              <a:cs typeface="Playfair Display"/>
              <a:sym typeface="Playfair Display"/>
            </a:endParaRPr>
          </a:p>
          <a:p>
            <a:pPr indent="0" lvl="0" marL="0" rtl="0" algn="l">
              <a:spcBef>
                <a:spcPts val="0"/>
              </a:spcBef>
              <a:spcAft>
                <a:spcPts val="0"/>
              </a:spcAft>
              <a:buNone/>
            </a:pPr>
            <a:r>
              <a:rPr lang="it">
                <a:solidFill>
                  <a:srgbClr val="1155CC"/>
                </a:solidFill>
                <a:latin typeface="Playfair Display"/>
                <a:ea typeface="Playfair Display"/>
                <a:cs typeface="Playfair Display"/>
                <a:sym typeface="Playfair Display"/>
              </a:rPr>
              <a:t>Total</a:t>
            </a:r>
            <a:endParaRPr>
              <a:solidFill>
                <a:srgbClr val="1155CC"/>
              </a:solidFill>
              <a:latin typeface="Playfair Display"/>
              <a:ea typeface="Playfair Display"/>
              <a:cs typeface="Playfair Display"/>
              <a:sym typeface="Playfair Display"/>
            </a:endParaRPr>
          </a:p>
        </p:txBody>
      </p:sp>
      <p:cxnSp>
        <p:nvCxnSpPr>
          <p:cNvPr id="378" name="Google Shape;378;p44"/>
          <p:cNvCxnSpPr/>
          <p:nvPr/>
        </p:nvCxnSpPr>
        <p:spPr>
          <a:xfrm flipH="1" rot="10800000">
            <a:off x="4667250" y="910500"/>
            <a:ext cx="1500" cy="3623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pic>
        <p:nvPicPr>
          <p:cNvPr id="384" name="Google Shape;384;p45"/>
          <p:cNvPicPr preferRelativeResize="0"/>
          <p:nvPr/>
        </p:nvPicPr>
        <p:blipFill>
          <a:blip r:embed="rId3">
            <a:alphaModFix/>
          </a:blip>
          <a:stretch>
            <a:fillRect/>
          </a:stretch>
        </p:blipFill>
        <p:spPr>
          <a:xfrm>
            <a:off x="1510825" y="712925"/>
            <a:ext cx="6122355" cy="412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pic>
        <p:nvPicPr>
          <p:cNvPr id="390" name="Google Shape;390;p46"/>
          <p:cNvPicPr preferRelativeResize="0"/>
          <p:nvPr/>
        </p:nvPicPr>
        <p:blipFill rotWithShape="1">
          <a:blip r:embed="rId3">
            <a:alphaModFix/>
          </a:blip>
          <a:srcRect b="0" l="0" r="0" t="0"/>
          <a:stretch/>
        </p:blipFill>
        <p:spPr>
          <a:xfrm>
            <a:off x="1510825" y="712925"/>
            <a:ext cx="6122355" cy="4125775"/>
          </a:xfrm>
          <a:prstGeom prst="rect">
            <a:avLst/>
          </a:prstGeom>
          <a:noFill/>
          <a:ln>
            <a:noFill/>
          </a:ln>
        </p:spPr>
      </p:pic>
      <p:sp>
        <p:nvSpPr>
          <p:cNvPr id="391" name="Google Shape;391;p46"/>
          <p:cNvSpPr txBox="1"/>
          <p:nvPr/>
        </p:nvSpPr>
        <p:spPr>
          <a:xfrm>
            <a:off x="2225675" y="1059200"/>
            <a:ext cx="1206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Signal</a:t>
            </a:r>
            <a:endParaRPr>
              <a:solidFill>
                <a:srgbClr val="FF0000"/>
              </a:solidFill>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Background</a:t>
            </a:r>
            <a:endParaRPr>
              <a:latin typeface="Playfair Display"/>
              <a:ea typeface="Playfair Display"/>
              <a:cs typeface="Playfair Display"/>
              <a:sym typeface="Playfair Display"/>
            </a:endParaRPr>
          </a:p>
          <a:p>
            <a:pPr indent="0" lvl="0" marL="0" rtl="0" algn="l">
              <a:spcBef>
                <a:spcPts val="0"/>
              </a:spcBef>
              <a:spcAft>
                <a:spcPts val="0"/>
              </a:spcAft>
              <a:buNone/>
            </a:pPr>
            <a:r>
              <a:rPr lang="it">
                <a:solidFill>
                  <a:srgbClr val="1155CC"/>
                </a:solidFill>
                <a:latin typeface="Playfair Display"/>
                <a:ea typeface="Playfair Display"/>
                <a:cs typeface="Playfair Display"/>
                <a:sym typeface="Playfair Display"/>
              </a:rPr>
              <a:t>Total</a:t>
            </a:r>
            <a:endParaRPr>
              <a:solidFill>
                <a:srgbClr val="1155CC"/>
              </a:solidFill>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pic>
        <p:nvPicPr>
          <p:cNvPr id="397" name="Google Shape;397;p47"/>
          <p:cNvPicPr preferRelativeResize="0"/>
          <p:nvPr/>
        </p:nvPicPr>
        <p:blipFill rotWithShape="1">
          <a:blip r:embed="rId3">
            <a:alphaModFix/>
          </a:blip>
          <a:srcRect b="0" l="0" r="0" t="0"/>
          <a:stretch/>
        </p:blipFill>
        <p:spPr>
          <a:xfrm>
            <a:off x="1510825" y="712925"/>
            <a:ext cx="6122355" cy="4125775"/>
          </a:xfrm>
          <a:prstGeom prst="rect">
            <a:avLst/>
          </a:prstGeom>
          <a:noFill/>
          <a:ln>
            <a:noFill/>
          </a:ln>
        </p:spPr>
      </p:pic>
      <p:cxnSp>
        <p:nvCxnSpPr>
          <p:cNvPr id="398" name="Google Shape;398;p47"/>
          <p:cNvCxnSpPr/>
          <p:nvPr/>
        </p:nvCxnSpPr>
        <p:spPr>
          <a:xfrm rot="10800000">
            <a:off x="4682275" y="831275"/>
            <a:ext cx="0" cy="3700500"/>
          </a:xfrm>
          <a:prstGeom prst="straightConnector1">
            <a:avLst/>
          </a:prstGeom>
          <a:noFill/>
          <a:ln cap="flat" cmpd="sng" w="19050">
            <a:solidFill>
              <a:schemeClr val="dk1"/>
            </a:solidFill>
            <a:prstDash val="solid"/>
            <a:round/>
            <a:headEnd len="med" w="med" type="none"/>
            <a:tailEnd len="med" w="med" type="none"/>
          </a:ln>
        </p:spPr>
      </p:cxnSp>
      <p:sp>
        <p:nvSpPr>
          <p:cNvPr id="399" name="Google Shape;399;p47"/>
          <p:cNvSpPr txBox="1"/>
          <p:nvPr/>
        </p:nvSpPr>
        <p:spPr>
          <a:xfrm>
            <a:off x="2225675" y="1059200"/>
            <a:ext cx="1206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Signal</a:t>
            </a:r>
            <a:endParaRPr>
              <a:solidFill>
                <a:srgbClr val="FF0000"/>
              </a:solidFill>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Background</a:t>
            </a:r>
            <a:endParaRPr>
              <a:latin typeface="Playfair Display"/>
              <a:ea typeface="Playfair Display"/>
              <a:cs typeface="Playfair Display"/>
              <a:sym typeface="Playfair Display"/>
            </a:endParaRPr>
          </a:p>
          <a:p>
            <a:pPr indent="0" lvl="0" marL="0" rtl="0" algn="l">
              <a:spcBef>
                <a:spcPts val="0"/>
              </a:spcBef>
              <a:spcAft>
                <a:spcPts val="0"/>
              </a:spcAft>
              <a:buNone/>
            </a:pPr>
            <a:r>
              <a:rPr lang="it">
                <a:solidFill>
                  <a:srgbClr val="1155CC"/>
                </a:solidFill>
                <a:latin typeface="Playfair Display"/>
                <a:ea typeface="Playfair Display"/>
                <a:cs typeface="Playfair Display"/>
                <a:sym typeface="Playfair Display"/>
              </a:rPr>
              <a:t>Total</a:t>
            </a:r>
            <a:endParaRPr>
              <a:solidFill>
                <a:srgbClr val="1155CC"/>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pic>
        <p:nvPicPr>
          <p:cNvPr id="405" name="Google Shape;405;p48"/>
          <p:cNvPicPr preferRelativeResize="0"/>
          <p:nvPr/>
        </p:nvPicPr>
        <p:blipFill rotWithShape="1">
          <a:blip r:embed="rId3">
            <a:alphaModFix/>
          </a:blip>
          <a:srcRect b="0" l="0" r="0" t="0"/>
          <a:stretch/>
        </p:blipFill>
        <p:spPr>
          <a:xfrm>
            <a:off x="1510825" y="712925"/>
            <a:ext cx="6122355" cy="4125775"/>
          </a:xfrm>
          <a:prstGeom prst="rect">
            <a:avLst/>
          </a:prstGeom>
          <a:noFill/>
          <a:ln>
            <a:noFill/>
          </a:ln>
        </p:spPr>
      </p:pic>
      <p:cxnSp>
        <p:nvCxnSpPr>
          <p:cNvPr id="406" name="Google Shape;406;p48"/>
          <p:cNvCxnSpPr/>
          <p:nvPr/>
        </p:nvCxnSpPr>
        <p:spPr>
          <a:xfrm flipH="1" rot="10800000">
            <a:off x="4682275" y="766175"/>
            <a:ext cx="600" cy="3765600"/>
          </a:xfrm>
          <a:prstGeom prst="straightConnector1">
            <a:avLst/>
          </a:prstGeom>
          <a:noFill/>
          <a:ln cap="flat" cmpd="sng" w="19050">
            <a:solidFill>
              <a:schemeClr val="dk1"/>
            </a:solidFill>
            <a:prstDash val="solid"/>
            <a:round/>
            <a:headEnd len="med" w="med" type="none"/>
            <a:tailEnd len="med" w="med" type="none"/>
          </a:ln>
        </p:spPr>
      </p:cxnSp>
      <p:sp>
        <p:nvSpPr>
          <p:cNvPr id="407" name="Google Shape;407;p48"/>
          <p:cNvSpPr txBox="1"/>
          <p:nvPr/>
        </p:nvSpPr>
        <p:spPr>
          <a:xfrm>
            <a:off x="2225675" y="3405525"/>
            <a:ext cx="1206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Signal</a:t>
            </a:r>
            <a:endParaRPr>
              <a:solidFill>
                <a:srgbClr val="FF0000"/>
              </a:solidFill>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Background</a:t>
            </a:r>
            <a:endParaRPr>
              <a:solidFill>
                <a:srgbClr val="1155CC"/>
              </a:solidFill>
              <a:latin typeface="Playfair Display"/>
              <a:ea typeface="Playfair Display"/>
              <a:cs typeface="Playfair Display"/>
              <a:sym typeface="Playfair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pic>
        <p:nvPicPr>
          <p:cNvPr id="413" name="Google Shape;413;p49"/>
          <p:cNvPicPr preferRelativeResize="0"/>
          <p:nvPr/>
        </p:nvPicPr>
        <p:blipFill rotWithShape="1">
          <a:blip r:embed="rId3">
            <a:alphaModFix/>
          </a:blip>
          <a:srcRect b="0" l="0" r="0" t="0"/>
          <a:stretch/>
        </p:blipFill>
        <p:spPr>
          <a:xfrm>
            <a:off x="1510825" y="712925"/>
            <a:ext cx="6122355" cy="4125775"/>
          </a:xfrm>
          <a:prstGeom prst="rect">
            <a:avLst/>
          </a:prstGeom>
          <a:noFill/>
          <a:ln>
            <a:noFill/>
          </a:ln>
        </p:spPr>
      </p:pic>
      <p:cxnSp>
        <p:nvCxnSpPr>
          <p:cNvPr id="414" name="Google Shape;414;p49"/>
          <p:cNvCxnSpPr/>
          <p:nvPr/>
        </p:nvCxnSpPr>
        <p:spPr>
          <a:xfrm rot="10800000">
            <a:off x="1967000" y="2027325"/>
            <a:ext cx="5447400" cy="2132400"/>
          </a:xfrm>
          <a:prstGeom prst="straightConnector1">
            <a:avLst/>
          </a:prstGeom>
          <a:noFill/>
          <a:ln cap="flat" cmpd="sng" w="19050">
            <a:solidFill>
              <a:schemeClr val="dk1"/>
            </a:solidFill>
            <a:prstDash val="solid"/>
            <a:round/>
            <a:headEnd len="med" w="med" type="none"/>
            <a:tailEnd len="med" w="med" type="none"/>
          </a:ln>
        </p:spPr>
      </p:cxnSp>
      <p:sp>
        <p:nvSpPr>
          <p:cNvPr id="415" name="Google Shape;415;p49"/>
          <p:cNvSpPr txBox="1"/>
          <p:nvPr/>
        </p:nvSpPr>
        <p:spPr>
          <a:xfrm>
            <a:off x="2225675" y="3405525"/>
            <a:ext cx="1206600" cy="9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latin typeface="Playfair Display"/>
                <a:ea typeface="Playfair Display"/>
                <a:cs typeface="Playfair Display"/>
                <a:sym typeface="Playfair Display"/>
              </a:rPr>
              <a:t>Signal</a:t>
            </a:r>
            <a:endParaRPr>
              <a:solidFill>
                <a:srgbClr val="FF0000"/>
              </a:solidFill>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Background</a:t>
            </a:r>
            <a:endParaRPr>
              <a:solidFill>
                <a:srgbClr val="1155CC"/>
              </a:solidFill>
              <a:latin typeface="Playfair Display"/>
              <a:ea typeface="Playfair Display"/>
              <a:cs typeface="Playfair Display"/>
              <a:sym typeface="Playfair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Bidimensional and multivariate selection</a:t>
            </a:r>
            <a:endParaRPr b="1">
              <a:solidFill>
                <a:srgbClr val="1155CC"/>
              </a:solidFill>
              <a:latin typeface="Playfair Display"/>
              <a:ea typeface="Playfair Display"/>
              <a:cs typeface="Playfair Display"/>
              <a:sym typeface="Playfair Display"/>
            </a:endParaRPr>
          </a:p>
        </p:txBody>
      </p:sp>
      <p:sp>
        <p:nvSpPr>
          <p:cNvPr id="421" name="Google Shape;421;p50"/>
          <p:cNvSpPr txBox="1"/>
          <p:nvPr/>
        </p:nvSpPr>
        <p:spPr>
          <a:xfrm>
            <a:off x="388825" y="871500"/>
            <a:ext cx="8352900" cy="375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In many cases, a cut-based selection is not enough </a:t>
            </a:r>
            <a:endParaRPr>
              <a:latin typeface="Playfair Display"/>
              <a:ea typeface="Playfair Display"/>
              <a:cs typeface="Playfair Display"/>
              <a:sym typeface="Playfair Display"/>
            </a:endParaRPr>
          </a:p>
          <a:p>
            <a:pPr indent="0" lvl="0" marL="457200" rtl="0" algn="l">
              <a:spcBef>
                <a:spcPts val="0"/>
              </a:spcBef>
              <a:spcAft>
                <a:spcPts val="0"/>
              </a:spcAft>
              <a:buNone/>
            </a:pPr>
            <a:r>
              <a:rPr lang="it">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If we look at the bidimensional histogram of two variables, they might have some correlation that we can exploit</a:t>
            </a:r>
            <a:endParaRPr>
              <a:latin typeface="Playfair Display"/>
              <a:ea typeface="Playfair Display"/>
              <a:cs typeface="Playfair Display"/>
              <a:sym typeface="Playfair Display"/>
            </a:endParaRPr>
          </a:p>
          <a:p>
            <a:pPr indent="0" lvl="0" marL="457200" rtl="0" algn="l">
              <a:spcBef>
                <a:spcPts val="0"/>
              </a:spcBef>
              <a:spcAft>
                <a:spcPts val="0"/>
              </a:spcAft>
              <a:buNone/>
            </a:pPr>
            <a:r>
              <a:rPr lang="it">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A better selection is a linear combination of the two variables, i.e. a diagonal cut in the 2D plane</a:t>
            </a:r>
            <a:endParaRPr>
              <a:latin typeface="Playfair Display"/>
              <a:ea typeface="Playfair Display"/>
              <a:cs typeface="Playfair Display"/>
              <a:sym typeface="Playfair Display"/>
            </a:endParaRPr>
          </a:p>
          <a:p>
            <a:pPr indent="0" lvl="0" marL="457200" rtl="0" algn="l">
              <a:spcBef>
                <a:spcPts val="0"/>
              </a:spcBef>
              <a:spcAft>
                <a:spcPts val="0"/>
              </a:spcAft>
              <a:buNone/>
            </a:pPr>
            <a:r>
              <a:rPr lang="it">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…but it could also be a </a:t>
            </a:r>
            <a:r>
              <a:rPr b="1" lang="it">
                <a:solidFill>
                  <a:srgbClr val="1155CC"/>
                </a:solidFill>
                <a:latin typeface="Playfair Display"/>
                <a:ea typeface="Playfair Display"/>
                <a:cs typeface="Playfair Display"/>
                <a:sym typeface="Playfair Display"/>
              </a:rPr>
              <a:t>nonlinear combination</a:t>
            </a:r>
            <a:r>
              <a:rPr lang="it">
                <a:latin typeface="Playfair Display"/>
                <a:ea typeface="Playfair Display"/>
                <a:cs typeface="Playfair Display"/>
                <a:sym typeface="Playfair Display"/>
              </a:rPr>
              <a:t> (a curve in a 2D plane)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In principle, one could extend this to a N-dimensional space…</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Clr>
                <a:srgbClr val="1155CC"/>
              </a:buClr>
              <a:buSzPts val="1400"/>
              <a:buFont typeface="Playfair Display"/>
              <a:buChar char="●"/>
            </a:pPr>
            <a:r>
              <a:rPr lang="it">
                <a:latin typeface="Playfair Display"/>
                <a:ea typeface="Playfair Display"/>
                <a:cs typeface="Playfair Display"/>
                <a:sym typeface="Playfair Display"/>
              </a:rPr>
              <a:t>However, two major problems will ultimately lead to limitations to this method</a:t>
            </a:r>
            <a:endParaRPr>
              <a:latin typeface="Playfair Display"/>
              <a:ea typeface="Playfair Display"/>
              <a:cs typeface="Playfair Display"/>
              <a:sym typeface="Playfair Display"/>
            </a:endParaRPr>
          </a:p>
        </p:txBody>
      </p:sp>
      <p:sp>
        <p:nvSpPr>
          <p:cNvPr id="422" name="Google Shape;422;p50"/>
          <p:cNvSpPr/>
          <p:nvPr/>
        </p:nvSpPr>
        <p:spPr>
          <a:xfrm>
            <a:off x="1702775" y="3606650"/>
            <a:ext cx="2560800" cy="10191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Non-linear correlations between the discriminating variables</a:t>
            </a:r>
            <a:endParaRPr b="1">
              <a:solidFill>
                <a:srgbClr val="FFFFFF"/>
              </a:solidFill>
              <a:latin typeface="Playfair Display"/>
              <a:ea typeface="Playfair Display"/>
              <a:cs typeface="Playfair Display"/>
              <a:sym typeface="Playfair Display"/>
            </a:endParaRPr>
          </a:p>
        </p:txBody>
      </p:sp>
      <p:sp>
        <p:nvSpPr>
          <p:cNvPr id="423" name="Google Shape;423;p50"/>
          <p:cNvSpPr/>
          <p:nvPr/>
        </p:nvSpPr>
        <p:spPr>
          <a:xfrm>
            <a:off x="4674575" y="3606650"/>
            <a:ext cx="2560800" cy="10191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Increasing complexity and large number of combinations of variables</a:t>
            </a:r>
            <a:endParaRPr b="1">
              <a:solidFill>
                <a:srgbClr val="FFFFFF"/>
              </a:solidFill>
              <a:latin typeface="Playfair Display"/>
              <a:ea typeface="Playfair Display"/>
              <a:cs typeface="Playfair Display"/>
              <a:sym typeface="Playfair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140225"/>
            <a:ext cx="8520600" cy="47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it" sz="6020">
                <a:solidFill>
                  <a:srgbClr val="1155CC"/>
                </a:solidFill>
                <a:latin typeface="Playfair Display"/>
                <a:ea typeface="Playfair Display"/>
                <a:cs typeface="Playfair Display"/>
                <a:sym typeface="Playfair Display"/>
              </a:rPr>
              <a:t>Multivariate classification and machine learning algorithms</a:t>
            </a:r>
            <a:endParaRPr b="1" sz="6020">
              <a:solidFill>
                <a:srgbClr val="1155CC"/>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Analysis of the NIR absorbance spectrum of milk </a:t>
            </a:r>
            <a:endParaRPr b="1">
              <a:solidFill>
                <a:srgbClr val="1155CC"/>
              </a:solidFill>
              <a:latin typeface="Playfair Display"/>
              <a:ea typeface="Playfair Display"/>
              <a:cs typeface="Playfair Display"/>
              <a:sym typeface="Playfair Display"/>
            </a:endParaRPr>
          </a:p>
        </p:txBody>
      </p:sp>
      <p:sp>
        <p:nvSpPr>
          <p:cNvPr id="76" name="Google Shape;76;p16"/>
          <p:cNvSpPr txBox="1"/>
          <p:nvPr>
            <p:ph idx="1" type="body"/>
          </p:nvPr>
        </p:nvSpPr>
        <p:spPr>
          <a:xfrm>
            <a:off x="461875" y="1060575"/>
            <a:ext cx="8682300" cy="43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600">
                <a:solidFill>
                  <a:schemeClr val="dk1"/>
                </a:solidFill>
                <a:latin typeface="Playfair Display"/>
                <a:ea typeface="Playfair Display"/>
                <a:cs typeface="Playfair Display"/>
                <a:sym typeface="Playfair Display"/>
              </a:rPr>
              <a:t>Near-Infrared (NIR) spectral data from milk samples with varying concentrations of lactose.</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120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The samples were prepared by mixing normal milk with lactose-free milk in different proportions. We have 8 different samples, 50 measurements per sample</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The NIR scan was obtained with </a:t>
            </a:r>
            <a:r>
              <a:rPr b="1" lang="it" sz="1600">
                <a:solidFill>
                  <a:srgbClr val="1155CC"/>
                </a:solidFill>
                <a:latin typeface="Playfair Display"/>
                <a:ea typeface="Playfair Display"/>
                <a:cs typeface="Playfair Display"/>
                <a:sym typeface="Playfair Display"/>
              </a:rPr>
              <a:t>601 different wavelengths</a:t>
            </a:r>
            <a:endParaRPr b="1" sz="1600">
              <a:solidFill>
                <a:srgbClr val="1155CC"/>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Many data points but </a:t>
            </a:r>
            <a:r>
              <a:rPr b="1" lang="it" sz="1600">
                <a:solidFill>
                  <a:srgbClr val="1155CC"/>
                </a:solidFill>
                <a:latin typeface="Playfair Display"/>
                <a:ea typeface="Playfair Display"/>
                <a:cs typeface="Playfair Display"/>
                <a:sym typeface="Playfair Display"/>
              </a:rPr>
              <a:t>high correlation</a:t>
            </a:r>
            <a:endParaRPr b="1" sz="1600">
              <a:solidFill>
                <a:srgbClr val="1155CC"/>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Level of information is </a:t>
            </a:r>
            <a:r>
              <a:rPr b="1" lang="it" sz="1600">
                <a:solidFill>
                  <a:srgbClr val="1155CC"/>
                </a:solidFill>
                <a:latin typeface="Playfair Display"/>
                <a:ea typeface="Playfair Display"/>
                <a:cs typeface="Playfair Display"/>
                <a:sym typeface="Playfair Display"/>
              </a:rPr>
              <a:t>poor</a:t>
            </a:r>
            <a:endParaRPr b="1" sz="1600">
              <a:solidFill>
                <a:srgbClr val="1155CC"/>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Solution: </a:t>
            </a:r>
            <a:r>
              <a:rPr b="1" lang="it" sz="1600">
                <a:solidFill>
                  <a:srgbClr val="1155CC"/>
                </a:solidFill>
                <a:latin typeface="Playfair Display"/>
                <a:ea typeface="Playfair Display"/>
                <a:cs typeface="Playfair Display"/>
                <a:sym typeface="Playfair Display"/>
              </a:rPr>
              <a:t>Principal Component Analysis </a:t>
            </a:r>
            <a:r>
              <a:rPr lang="it" sz="1600">
                <a:solidFill>
                  <a:schemeClr val="dk1"/>
                </a:solidFill>
                <a:latin typeface="Playfair Display"/>
                <a:ea typeface="Playfair Display"/>
                <a:cs typeface="Playfair Display"/>
                <a:sym typeface="Playfair Display"/>
              </a:rPr>
              <a:t>(PCA)</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PCA will reduce the dimensionality of the problem from 601 to 2 or 3</a:t>
            </a:r>
            <a:endParaRPr sz="1600">
              <a:solidFill>
                <a:schemeClr val="dk1"/>
              </a:solidFill>
              <a:latin typeface="Playfair Display"/>
              <a:ea typeface="Playfair Display"/>
              <a:cs typeface="Playfair Display"/>
              <a:sym typeface="Playfair Display"/>
            </a:endParaRPr>
          </a:p>
          <a:p>
            <a:pPr indent="-330200" lvl="0" marL="457200" rtl="0" algn="l">
              <a:lnSpc>
                <a:spcPct val="150000"/>
              </a:lnSpc>
              <a:spcBef>
                <a:spcPts val="0"/>
              </a:spcBef>
              <a:spcAft>
                <a:spcPts val="0"/>
              </a:spcAft>
              <a:buClr>
                <a:schemeClr val="dk1"/>
              </a:buClr>
              <a:buSzPts val="1600"/>
              <a:buFont typeface="Playfair Display"/>
              <a:buChar char="●"/>
            </a:pPr>
            <a:r>
              <a:rPr lang="it" sz="1600">
                <a:solidFill>
                  <a:schemeClr val="dk1"/>
                </a:solidFill>
                <a:latin typeface="Playfair Display"/>
                <a:ea typeface="Playfair Display"/>
                <a:cs typeface="Playfair Display"/>
                <a:sym typeface="Playfair Display"/>
              </a:rPr>
              <a:t>Analyzing NIR spectroscopy data requires a crucial step: </a:t>
            </a:r>
            <a:r>
              <a:rPr b="1" lang="it" sz="1600">
                <a:solidFill>
                  <a:srgbClr val="1155CC"/>
                </a:solidFill>
                <a:latin typeface="Playfair Display"/>
                <a:ea typeface="Playfair Display"/>
                <a:cs typeface="Playfair Display"/>
                <a:sym typeface="Playfair Display"/>
              </a:rPr>
              <a:t>calculating the first derivative</a:t>
            </a:r>
            <a:endParaRPr b="1" sz="1600">
              <a:solidFill>
                <a:srgbClr val="1155CC"/>
              </a:solidFill>
              <a:latin typeface="Playfair Display"/>
              <a:ea typeface="Playfair Display"/>
              <a:cs typeface="Playfair Display"/>
              <a:sym typeface="Playfair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MVA and machine learning algorithms</a:t>
            </a:r>
            <a:endParaRPr b="1">
              <a:solidFill>
                <a:srgbClr val="1155CC"/>
              </a:solidFill>
              <a:latin typeface="Playfair Display"/>
              <a:ea typeface="Playfair Display"/>
              <a:cs typeface="Playfair Display"/>
              <a:sym typeface="Playfair Display"/>
            </a:endParaRPr>
          </a:p>
        </p:txBody>
      </p:sp>
      <p:sp>
        <p:nvSpPr>
          <p:cNvPr id="434" name="Google Shape;434;p52"/>
          <p:cNvSpPr txBox="1"/>
          <p:nvPr/>
        </p:nvSpPr>
        <p:spPr>
          <a:xfrm>
            <a:off x="382100" y="882775"/>
            <a:ext cx="8450100" cy="23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435" name="Google Shape;435;p52"/>
          <p:cNvPicPr preferRelativeResize="0"/>
          <p:nvPr/>
        </p:nvPicPr>
        <p:blipFill>
          <a:blip r:embed="rId3">
            <a:alphaModFix/>
          </a:blip>
          <a:stretch>
            <a:fillRect/>
          </a:stretch>
        </p:blipFill>
        <p:spPr>
          <a:xfrm>
            <a:off x="859875" y="712925"/>
            <a:ext cx="1959748" cy="2049182"/>
          </a:xfrm>
          <a:prstGeom prst="rect">
            <a:avLst/>
          </a:prstGeom>
          <a:noFill/>
          <a:ln>
            <a:noFill/>
          </a:ln>
        </p:spPr>
      </p:pic>
      <p:pic>
        <p:nvPicPr>
          <p:cNvPr id="436" name="Google Shape;436;p52"/>
          <p:cNvPicPr preferRelativeResize="0"/>
          <p:nvPr/>
        </p:nvPicPr>
        <p:blipFill>
          <a:blip r:embed="rId4">
            <a:alphaModFix/>
          </a:blip>
          <a:stretch>
            <a:fillRect/>
          </a:stretch>
        </p:blipFill>
        <p:spPr>
          <a:xfrm>
            <a:off x="859877" y="2922377"/>
            <a:ext cx="1959748" cy="1979023"/>
          </a:xfrm>
          <a:prstGeom prst="rect">
            <a:avLst/>
          </a:prstGeom>
          <a:noFill/>
          <a:ln>
            <a:noFill/>
          </a:ln>
        </p:spPr>
      </p:pic>
      <p:pic>
        <p:nvPicPr>
          <p:cNvPr id="437" name="Google Shape;437;p52"/>
          <p:cNvPicPr preferRelativeResize="0"/>
          <p:nvPr/>
        </p:nvPicPr>
        <p:blipFill>
          <a:blip r:embed="rId5">
            <a:alphaModFix/>
          </a:blip>
          <a:stretch>
            <a:fillRect/>
          </a:stretch>
        </p:blipFill>
        <p:spPr>
          <a:xfrm>
            <a:off x="5958896" y="747400"/>
            <a:ext cx="1959750" cy="1980235"/>
          </a:xfrm>
          <a:prstGeom prst="rect">
            <a:avLst/>
          </a:prstGeom>
          <a:noFill/>
          <a:ln>
            <a:noFill/>
          </a:ln>
        </p:spPr>
      </p:pic>
      <p:pic>
        <p:nvPicPr>
          <p:cNvPr id="438" name="Google Shape;438;p52"/>
          <p:cNvPicPr preferRelativeResize="0"/>
          <p:nvPr/>
        </p:nvPicPr>
        <p:blipFill>
          <a:blip r:embed="rId6">
            <a:alphaModFix/>
          </a:blip>
          <a:stretch>
            <a:fillRect/>
          </a:stretch>
        </p:blipFill>
        <p:spPr>
          <a:xfrm>
            <a:off x="5958900" y="2922372"/>
            <a:ext cx="2027976" cy="1979025"/>
          </a:xfrm>
          <a:prstGeom prst="rect">
            <a:avLst/>
          </a:prstGeom>
          <a:noFill/>
          <a:ln>
            <a:noFill/>
          </a:ln>
        </p:spPr>
      </p:pic>
      <p:cxnSp>
        <p:nvCxnSpPr>
          <p:cNvPr id="439" name="Google Shape;439;p52"/>
          <p:cNvCxnSpPr>
            <a:stCxn id="435" idx="3"/>
            <a:endCxn id="437" idx="1"/>
          </p:cNvCxnSpPr>
          <p:nvPr/>
        </p:nvCxnSpPr>
        <p:spPr>
          <a:xfrm>
            <a:off x="2819623" y="1737516"/>
            <a:ext cx="3139200" cy="0"/>
          </a:xfrm>
          <a:prstGeom prst="straightConnector1">
            <a:avLst/>
          </a:prstGeom>
          <a:noFill/>
          <a:ln cap="flat" cmpd="sng" w="28575">
            <a:solidFill>
              <a:srgbClr val="1155CC"/>
            </a:solidFill>
            <a:prstDash val="solid"/>
            <a:round/>
            <a:headEnd len="med" w="med" type="none"/>
            <a:tailEnd len="med" w="med" type="triangle"/>
          </a:ln>
        </p:spPr>
      </p:cxnSp>
      <p:cxnSp>
        <p:nvCxnSpPr>
          <p:cNvPr id="440" name="Google Shape;440;p52"/>
          <p:cNvCxnSpPr>
            <a:stCxn id="436" idx="3"/>
            <a:endCxn id="438" idx="1"/>
          </p:cNvCxnSpPr>
          <p:nvPr/>
        </p:nvCxnSpPr>
        <p:spPr>
          <a:xfrm>
            <a:off x="2819625" y="3911889"/>
            <a:ext cx="3139200" cy="0"/>
          </a:xfrm>
          <a:prstGeom prst="straightConnector1">
            <a:avLst/>
          </a:prstGeom>
          <a:noFill/>
          <a:ln cap="flat" cmpd="sng" w="28575">
            <a:solidFill>
              <a:srgbClr val="1155CC"/>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MVA and machine learning algorithms</a:t>
            </a:r>
            <a:endParaRPr b="1">
              <a:solidFill>
                <a:srgbClr val="1155CC"/>
              </a:solidFill>
              <a:latin typeface="Playfair Display"/>
              <a:ea typeface="Playfair Display"/>
              <a:cs typeface="Playfair Display"/>
              <a:sym typeface="Playfair Display"/>
            </a:endParaRPr>
          </a:p>
        </p:txBody>
      </p:sp>
      <p:sp>
        <p:nvSpPr>
          <p:cNvPr id="446" name="Google Shape;446;p53"/>
          <p:cNvSpPr/>
          <p:nvPr/>
        </p:nvSpPr>
        <p:spPr>
          <a:xfrm>
            <a:off x="311700" y="813375"/>
            <a:ext cx="12003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Signal proxy</a:t>
            </a:r>
            <a:endParaRPr b="1">
              <a:solidFill>
                <a:srgbClr val="FFFFFF"/>
              </a:solidFill>
              <a:latin typeface="Playfair Display"/>
              <a:ea typeface="Playfair Display"/>
              <a:cs typeface="Playfair Display"/>
              <a:sym typeface="Playfair Display"/>
            </a:endParaRPr>
          </a:p>
        </p:txBody>
      </p:sp>
      <p:sp>
        <p:nvSpPr>
          <p:cNvPr id="447" name="Google Shape;447;p53"/>
          <p:cNvSpPr/>
          <p:nvPr/>
        </p:nvSpPr>
        <p:spPr>
          <a:xfrm>
            <a:off x="1988100" y="813375"/>
            <a:ext cx="12003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Background</a:t>
            </a:r>
            <a:r>
              <a:rPr b="1" lang="it">
                <a:solidFill>
                  <a:srgbClr val="FFFFFF"/>
                </a:solidFill>
                <a:latin typeface="Playfair Display"/>
                <a:ea typeface="Playfair Display"/>
                <a:cs typeface="Playfair Display"/>
                <a:sym typeface="Playfair Display"/>
              </a:rPr>
              <a:t> proxy</a:t>
            </a:r>
            <a:endParaRPr b="1">
              <a:solidFill>
                <a:srgbClr val="FFFFFF"/>
              </a:solidFill>
              <a:latin typeface="Playfair Display"/>
              <a:ea typeface="Playfair Display"/>
              <a:cs typeface="Playfair Display"/>
              <a:sym typeface="Playfair Display"/>
            </a:endParaRPr>
          </a:p>
        </p:txBody>
      </p:sp>
      <p:sp>
        <p:nvSpPr>
          <p:cNvPr id="448" name="Google Shape;448;p53"/>
          <p:cNvSpPr/>
          <p:nvPr/>
        </p:nvSpPr>
        <p:spPr>
          <a:xfrm>
            <a:off x="1149900" y="2413575"/>
            <a:ext cx="12003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ML training</a:t>
            </a:r>
            <a:endParaRPr b="1">
              <a:solidFill>
                <a:srgbClr val="FFFFFF"/>
              </a:solidFill>
              <a:latin typeface="Playfair Display"/>
              <a:ea typeface="Playfair Display"/>
              <a:cs typeface="Playfair Display"/>
              <a:sym typeface="Playfair Display"/>
            </a:endParaRPr>
          </a:p>
        </p:txBody>
      </p:sp>
      <p:sp>
        <p:nvSpPr>
          <p:cNvPr id="449" name="Google Shape;449;p53"/>
          <p:cNvSpPr/>
          <p:nvPr/>
        </p:nvSpPr>
        <p:spPr>
          <a:xfrm>
            <a:off x="3971850" y="2413575"/>
            <a:ext cx="12003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ML testing</a:t>
            </a:r>
            <a:endParaRPr b="1">
              <a:solidFill>
                <a:srgbClr val="FFFFFF"/>
              </a:solidFill>
              <a:latin typeface="Playfair Display"/>
              <a:ea typeface="Playfair Display"/>
              <a:cs typeface="Playfair Display"/>
              <a:sym typeface="Playfair Display"/>
            </a:endParaRPr>
          </a:p>
        </p:txBody>
      </p:sp>
      <p:sp>
        <p:nvSpPr>
          <p:cNvPr id="450" name="Google Shape;450;p53"/>
          <p:cNvSpPr/>
          <p:nvPr/>
        </p:nvSpPr>
        <p:spPr>
          <a:xfrm>
            <a:off x="6793800" y="2413575"/>
            <a:ext cx="13356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Classification weights</a:t>
            </a:r>
            <a:endParaRPr b="1">
              <a:solidFill>
                <a:srgbClr val="FFFFFF"/>
              </a:solidFill>
              <a:latin typeface="Playfair Display"/>
              <a:ea typeface="Playfair Display"/>
              <a:cs typeface="Playfair Display"/>
              <a:sym typeface="Playfair Display"/>
            </a:endParaRPr>
          </a:p>
        </p:txBody>
      </p:sp>
      <p:sp>
        <p:nvSpPr>
          <p:cNvPr id="451" name="Google Shape;451;p53"/>
          <p:cNvSpPr/>
          <p:nvPr/>
        </p:nvSpPr>
        <p:spPr>
          <a:xfrm>
            <a:off x="3969300" y="813375"/>
            <a:ext cx="12003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Testing sample</a:t>
            </a:r>
            <a:endParaRPr b="1">
              <a:solidFill>
                <a:srgbClr val="FFFFFF"/>
              </a:solidFill>
              <a:latin typeface="Playfair Display"/>
              <a:ea typeface="Playfair Display"/>
              <a:cs typeface="Playfair Display"/>
              <a:sym typeface="Playfair Display"/>
            </a:endParaRPr>
          </a:p>
        </p:txBody>
      </p:sp>
      <p:sp>
        <p:nvSpPr>
          <p:cNvPr id="452" name="Google Shape;452;p53"/>
          <p:cNvSpPr/>
          <p:nvPr/>
        </p:nvSpPr>
        <p:spPr>
          <a:xfrm>
            <a:off x="6793800" y="4013775"/>
            <a:ext cx="13356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Data classification</a:t>
            </a:r>
            <a:endParaRPr b="1">
              <a:solidFill>
                <a:srgbClr val="FFFFFF"/>
              </a:solidFill>
              <a:latin typeface="Playfair Display"/>
              <a:ea typeface="Playfair Display"/>
              <a:cs typeface="Playfair Display"/>
              <a:sym typeface="Playfair Display"/>
            </a:endParaRPr>
          </a:p>
        </p:txBody>
      </p:sp>
      <p:cxnSp>
        <p:nvCxnSpPr>
          <p:cNvPr id="453" name="Google Shape;453;p53"/>
          <p:cNvCxnSpPr>
            <a:stCxn id="446" idx="2"/>
            <a:endCxn id="448" idx="0"/>
          </p:cNvCxnSpPr>
          <p:nvPr/>
        </p:nvCxnSpPr>
        <p:spPr>
          <a:xfrm>
            <a:off x="911850" y="1554675"/>
            <a:ext cx="838200" cy="858900"/>
          </a:xfrm>
          <a:prstGeom prst="straightConnector1">
            <a:avLst/>
          </a:prstGeom>
          <a:noFill/>
          <a:ln cap="flat" cmpd="sng" w="28575">
            <a:solidFill>
              <a:srgbClr val="1155CC"/>
            </a:solidFill>
            <a:prstDash val="solid"/>
            <a:round/>
            <a:headEnd len="med" w="med" type="none"/>
            <a:tailEnd len="med" w="med" type="triangle"/>
          </a:ln>
        </p:spPr>
      </p:cxnSp>
      <p:cxnSp>
        <p:nvCxnSpPr>
          <p:cNvPr id="454" name="Google Shape;454;p53"/>
          <p:cNvCxnSpPr>
            <a:stCxn id="447" idx="2"/>
            <a:endCxn id="448" idx="0"/>
          </p:cNvCxnSpPr>
          <p:nvPr/>
        </p:nvCxnSpPr>
        <p:spPr>
          <a:xfrm flipH="1">
            <a:off x="1750050" y="1554675"/>
            <a:ext cx="838200" cy="858900"/>
          </a:xfrm>
          <a:prstGeom prst="straightConnector1">
            <a:avLst/>
          </a:prstGeom>
          <a:noFill/>
          <a:ln cap="flat" cmpd="sng" w="28575">
            <a:solidFill>
              <a:srgbClr val="1155CC"/>
            </a:solidFill>
            <a:prstDash val="solid"/>
            <a:round/>
            <a:headEnd len="med" w="med" type="none"/>
            <a:tailEnd len="med" w="med" type="triangle"/>
          </a:ln>
        </p:spPr>
      </p:cxnSp>
      <p:cxnSp>
        <p:nvCxnSpPr>
          <p:cNvPr id="455" name="Google Shape;455;p53"/>
          <p:cNvCxnSpPr>
            <a:stCxn id="451" idx="2"/>
            <a:endCxn id="449" idx="0"/>
          </p:cNvCxnSpPr>
          <p:nvPr/>
        </p:nvCxnSpPr>
        <p:spPr>
          <a:xfrm>
            <a:off x="4569450" y="1554675"/>
            <a:ext cx="2700" cy="858900"/>
          </a:xfrm>
          <a:prstGeom prst="straightConnector1">
            <a:avLst/>
          </a:prstGeom>
          <a:noFill/>
          <a:ln cap="flat" cmpd="sng" w="28575">
            <a:solidFill>
              <a:srgbClr val="1155CC"/>
            </a:solidFill>
            <a:prstDash val="solid"/>
            <a:round/>
            <a:headEnd len="med" w="med" type="none"/>
            <a:tailEnd len="med" w="med" type="triangle"/>
          </a:ln>
        </p:spPr>
      </p:cxnSp>
      <p:cxnSp>
        <p:nvCxnSpPr>
          <p:cNvPr id="456" name="Google Shape;456;p53"/>
          <p:cNvCxnSpPr>
            <a:stCxn id="448" idx="3"/>
            <a:endCxn id="449" idx="1"/>
          </p:cNvCxnSpPr>
          <p:nvPr/>
        </p:nvCxnSpPr>
        <p:spPr>
          <a:xfrm>
            <a:off x="2350200" y="2784225"/>
            <a:ext cx="1621800" cy="0"/>
          </a:xfrm>
          <a:prstGeom prst="straightConnector1">
            <a:avLst/>
          </a:prstGeom>
          <a:noFill/>
          <a:ln cap="flat" cmpd="sng" w="28575">
            <a:solidFill>
              <a:srgbClr val="1155CC"/>
            </a:solidFill>
            <a:prstDash val="solid"/>
            <a:round/>
            <a:headEnd len="med" w="med" type="none"/>
            <a:tailEnd len="med" w="med" type="triangle"/>
          </a:ln>
        </p:spPr>
      </p:cxnSp>
      <p:cxnSp>
        <p:nvCxnSpPr>
          <p:cNvPr id="457" name="Google Shape;457;p53"/>
          <p:cNvCxnSpPr>
            <a:stCxn id="449" idx="3"/>
            <a:endCxn id="450" idx="1"/>
          </p:cNvCxnSpPr>
          <p:nvPr/>
        </p:nvCxnSpPr>
        <p:spPr>
          <a:xfrm>
            <a:off x="5172150" y="2784225"/>
            <a:ext cx="1621800" cy="0"/>
          </a:xfrm>
          <a:prstGeom prst="straightConnector1">
            <a:avLst/>
          </a:prstGeom>
          <a:noFill/>
          <a:ln cap="flat" cmpd="sng" w="28575">
            <a:solidFill>
              <a:srgbClr val="1155CC"/>
            </a:solidFill>
            <a:prstDash val="solid"/>
            <a:round/>
            <a:headEnd len="med" w="med" type="none"/>
            <a:tailEnd len="med" w="med" type="triangle"/>
          </a:ln>
        </p:spPr>
      </p:cxnSp>
      <p:cxnSp>
        <p:nvCxnSpPr>
          <p:cNvPr id="458" name="Google Shape;458;p53"/>
          <p:cNvCxnSpPr>
            <a:stCxn id="450" idx="2"/>
            <a:endCxn id="452" idx="0"/>
          </p:cNvCxnSpPr>
          <p:nvPr/>
        </p:nvCxnSpPr>
        <p:spPr>
          <a:xfrm>
            <a:off x="7461600" y="3154875"/>
            <a:ext cx="0" cy="858900"/>
          </a:xfrm>
          <a:prstGeom prst="straightConnector1">
            <a:avLst/>
          </a:prstGeom>
          <a:noFill/>
          <a:ln cap="flat" cmpd="sng" w="28575">
            <a:solidFill>
              <a:srgbClr val="1155CC"/>
            </a:solidFill>
            <a:prstDash val="solid"/>
            <a:round/>
            <a:headEnd len="med" w="med" type="none"/>
            <a:tailEnd len="med" w="med" type="triangle"/>
          </a:ln>
        </p:spPr>
      </p:cxnSp>
      <p:sp>
        <p:nvSpPr>
          <p:cNvPr id="459" name="Google Shape;459;p53"/>
          <p:cNvSpPr/>
          <p:nvPr/>
        </p:nvSpPr>
        <p:spPr>
          <a:xfrm>
            <a:off x="131750" y="671975"/>
            <a:ext cx="5244000" cy="10410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p:nvPr/>
        </p:nvSpPr>
        <p:spPr>
          <a:xfrm>
            <a:off x="6793800" y="821825"/>
            <a:ext cx="1335600" cy="7413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FFFF"/>
                </a:solidFill>
                <a:latin typeface="Playfair Display"/>
                <a:ea typeface="Playfair Display"/>
                <a:cs typeface="Playfair Display"/>
                <a:sym typeface="Playfair Display"/>
              </a:rPr>
              <a:t>MC dataset</a:t>
            </a:r>
            <a:endParaRPr b="1">
              <a:solidFill>
                <a:srgbClr val="FFFFFF"/>
              </a:solidFill>
              <a:latin typeface="Playfair Display"/>
              <a:ea typeface="Playfair Display"/>
              <a:cs typeface="Playfair Display"/>
              <a:sym typeface="Playfair Display"/>
            </a:endParaRPr>
          </a:p>
        </p:txBody>
      </p:sp>
      <p:cxnSp>
        <p:nvCxnSpPr>
          <p:cNvPr id="461" name="Google Shape;461;p53"/>
          <p:cNvCxnSpPr>
            <a:stCxn id="460" idx="1"/>
            <a:endCxn id="459" idx="3"/>
          </p:cNvCxnSpPr>
          <p:nvPr/>
        </p:nvCxnSpPr>
        <p:spPr>
          <a:xfrm rot="10800000">
            <a:off x="5375700" y="1192475"/>
            <a:ext cx="1418100" cy="0"/>
          </a:xfrm>
          <a:prstGeom prst="straightConnector1">
            <a:avLst/>
          </a:prstGeom>
          <a:noFill/>
          <a:ln cap="flat" cmpd="sng" w="28575">
            <a:solidFill>
              <a:srgbClr val="1155CC"/>
            </a:solidFill>
            <a:prstDash val="solid"/>
            <a:round/>
            <a:headEnd len="med" w="med" type="none"/>
            <a:tailEnd len="med" w="med" type="triangle"/>
          </a:ln>
        </p:spPr>
      </p:cxnSp>
      <p:sp>
        <p:nvSpPr>
          <p:cNvPr id="462" name="Google Shape;462;p53"/>
          <p:cNvSpPr txBox="1"/>
          <p:nvPr/>
        </p:nvSpPr>
        <p:spPr>
          <a:xfrm>
            <a:off x="587200" y="4073175"/>
            <a:ext cx="5244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1155CC"/>
                </a:solidFill>
                <a:latin typeface="Playfair Display"/>
                <a:ea typeface="Playfair Display"/>
                <a:cs typeface="Playfair Display"/>
                <a:sym typeface="Playfair Display"/>
              </a:rPr>
              <a:t>Schematic example of a supervised learning algorithm</a:t>
            </a:r>
            <a:endParaRPr>
              <a:solidFill>
                <a:srgbClr val="1155CC"/>
              </a:solidFill>
              <a:latin typeface="Playfair Display"/>
              <a:ea typeface="Playfair Display"/>
              <a:cs typeface="Playfair Display"/>
              <a:sym typeface="Playfair Displ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Example of ML: artificial neural network (ANN)</a:t>
            </a:r>
            <a:endParaRPr b="1">
              <a:solidFill>
                <a:srgbClr val="1155CC"/>
              </a:solidFill>
              <a:latin typeface="Playfair Display"/>
              <a:ea typeface="Playfair Display"/>
              <a:cs typeface="Playfair Display"/>
              <a:sym typeface="Playfair Display"/>
            </a:endParaRPr>
          </a:p>
        </p:txBody>
      </p:sp>
      <p:sp>
        <p:nvSpPr>
          <p:cNvPr id="468" name="Google Shape;468;p54"/>
          <p:cNvSpPr txBox="1"/>
          <p:nvPr/>
        </p:nvSpPr>
        <p:spPr>
          <a:xfrm>
            <a:off x="224000" y="1001350"/>
            <a:ext cx="3662700" cy="3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ANN are inspired by a (simplified) model of neuron cells in the human brain.</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output is computed combining the responses of multiple nodes.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input nodes are arranged into the </a:t>
            </a:r>
            <a:r>
              <a:rPr b="1" lang="it">
                <a:highlight>
                  <a:srgbClr val="FF00FF"/>
                </a:highlight>
                <a:latin typeface="Playfair Display"/>
                <a:ea typeface="Playfair Display"/>
                <a:cs typeface="Playfair Display"/>
                <a:sym typeface="Playfair Display"/>
              </a:rPr>
              <a:t>input layer</a:t>
            </a:r>
            <a:r>
              <a:rPr lang="it">
                <a:latin typeface="Playfair Display"/>
                <a:ea typeface="Playfair Display"/>
                <a:cs typeface="Playfair Display"/>
                <a:sym typeface="Playfair Display"/>
              </a:rPr>
              <a:t> and they take the data as input.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output of the first layer is passed onto the second layer, and so on until the last </a:t>
            </a:r>
            <a:r>
              <a:rPr b="1" lang="it">
                <a:highlight>
                  <a:srgbClr val="FF0000"/>
                </a:highlight>
                <a:latin typeface="Playfair Display"/>
                <a:ea typeface="Playfair Display"/>
                <a:cs typeface="Playfair Display"/>
                <a:sym typeface="Playfair Display"/>
              </a:rPr>
              <a:t>output layer</a:t>
            </a:r>
            <a:r>
              <a:rPr lang="it">
                <a:latin typeface="Playfair Display"/>
                <a:ea typeface="Playfair Display"/>
                <a:cs typeface="Playfair Display"/>
                <a:sym typeface="Playfair Display"/>
              </a:rPr>
              <a:t>. All layers between the input and output are called “</a:t>
            </a:r>
            <a:r>
              <a:rPr b="1" lang="it">
                <a:highlight>
                  <a:srgbClr val="00FFFF"/>
                </a:highlight>
                <a:latin typeface="Playfair Display"/>
                <a:ea typeface="Playfair Display"/>
                <a:cs typeface="Playfair Display"/>
                <a:sym typeface="Playfair Display"/>
              </a:rPr>
              <a:t>hidden layers</a:t>
            </a:r>
            <a:r>
              <a:rPr lang="it">
                <a:latin typeface="Playfair Display"/>
                <a:ea typeface="Playfair Display"/>
                <a:cs typeface="Playfair Display"/>
                <a:sym typeface="Playfair Display"/>
              </a:rPr>
              <a:t>”.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output of each node is computed as weighted sum of its input variables; the </a:t>
            </a:r>
            <a:r>
              <a:rPr b="1" lang="it">
                <a:solidFill>
                  <a:srgbClr val="1155CC"/>
                </a:solidFill>
                <a:latin typeface="Playfair Display"/>
                <a:ea typeface="Playfair Display"/>
                <a:cs typeface="Playfair Display"/>
                <a:sym typeface="Playfair Display"/>
              </a:rPr>
              <a:t>weights</a:t>
            </a:r>
            <a:r>
              <a:rPr lang="it">
                <a:latin typeface="Playfair Display"/>
                <a:ea typeface="Playfair Display"/>
                <a:cs typeface="Playfair Display"/>
                <a:sym typeface="Playfair Display"/>
              </a:rPr>
              <a:t> themselves are optimised during the training phase of the algorithm.</a:t>
            </a:r>
            <a:endParaRPr>
              <a:latin typeface="Playfair Display"/>
              <a:ea typeface="Playfair Display"/>
              <a:cs typeface="Playfair Display"/>
              <a:sym typeface="Playfair Display"/>
            </a:endParaRPr>
          </a:p>
        </p:txBody>
      </p:sp>
      <p:sp>
        <p:nvSpPr>
          <p:cNvPr id="469" name="Google Shape;469;p54"/>
          <p:cNvSpPr/>
          <p:nvPr/>
        </p:nvSpPr>
        <p:spPr>
          <a:xfrm>
            <a:off x="4000175" y="13313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700">
              <a:latin typeface="Playfair Display"/>
              <a:ea typeface="Playfair Display"/>
              <a:cs typeface="Playfair Display"/>
              <a:sym typeface="Playfair Display"/>
            </a:endParaRPr>
          </a:p>
        </p:txBody>
      </p:sp>
      <p:sp>
        <p:nvSpPr>
          <p:cNvPr id="470" name="Google Shape;470;p54"/>
          <p:cNvSpPr/>
          <p:nvPr/>
        </p:nvSpPr>
        <p:spPr>
          <a:xfrm>
            <a:off x="4000175" y="18647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4"/>
          <p:cNvSpPr/>
          <p:nvPr/>
        </p:nvSpPr>
        <p:spPr>
          <a:xfrm>
            <a:off x="4000175" y="23981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4"/>
          <p:cNvSpPr/>
          <p:nvPr/>
        </p:nvSpPr>
        <p:spPr>
          <a:xfrm>
            <a:off x="4000175" y="29315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4"/>
          <p:cNvSpPr/>
          <p:nvPr/>
        </p:nvSpPr>
        <p:spPr>
          <a:xfrm>
            <a:off x="4000175" y="34649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4"/>
          <p:cNvSpPr/>
          <p:nvPr/>
        </p:nvSpPr>
        <p:spPr>
          <a:xfrm>
            <a:off x="4000175" y="39983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4"/>
          <p:cNvSpPr/>
          <p:nvPr/>
        </p:nvSpPr>
        <p:spPr>
          <a:xfrm>
            <a:off x="5059525" y="15980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4"/>
          <p:cNvSpPr/>
          <p:nvPr/>
        </p:nvSpPr>
        <p:spPr>
          <a:xfrm>
            <a:off x="5059525" y="21314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4"/>
          <p:cNvSpPr/>
          <p:nvPr/>
        </p:nvSpPr>
        <p:spPr>
          <a:xfrm>
            <a:off x="5059525" y="26648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4"/>
          <p:cNvSpPr/>
          <p:nvPr/>
        </p:nvSpPr>
        <p:spPr>
          <a:xfrm>
            <a:off x="5059525" y="31982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
          <p:cNvSpPr/>
          <p:nvPr/>
        </p:nvSpPr>
        <p:spPr>
          <a:xfrm>
            <a:off x="5059525" y="37316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54"/>
          <p:cNvCxnSpPr>
            <a:stCxn id="470" idx="6"/>
            <a:endCxn id="475" idx="2"/>
          </p:cNvCxnSpPr>
          <p:nvPr/>
        </p:nvCxnSpPr>
        <p:spPr>
          <a:xfrm flipH="1" rot="10800000">
            <a:off x="4360175" y="17780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81" name="Google Shape;481;p54"/>
          <p:cNvCxnSpPr>
            <a:stCxn id="470" idx="6"/>
            <a:endCxn id="476" idx="2"/>
          </p:cNvCxnSpPr>
          <p:nvPr/>
        </p:nvCxnSpPr>
        <p:spPr>
          <a:xfrm>
            <a:off x="4360175" y="20447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82" name="Google Shape;482;p54"/>
          <p:cNvCxnSpPr>
            <a:stCxn id="470" idx="6"/>
            <a:endCxn id="477" idx="2"/>
          </p:cNvCxnSpPr>
          <p:nvPr/>
        </p:nvCxnSpPr>
        <p:spPr>
          <a:xfrm>
            <a:off x="4360175" y="20447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83" name="Google Shape;483;p54"/>
          <p:cNvCxnSpPr>
            <a:stCxn id="470" idx="6"/>
            <a:endCxn id="478" idx="2"/>
          </p:cNvCxnSpPr>
          <p:nvPr/>
        </p:nvCxnSpPr>
        <p:spPr>
          <a:xfrm>
            <a:off x="4360175" y="20447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484" name="Google Shape;484;p54"/>
          <p:cNvCxnSpPr>
            <a:stCxn id="470" idx="6"/>
            <a:endCxn id="479" idx="2"/>
          </p:cNvCxnSpPr>
          <p:nvPr/>
        </p:nvCxnSpPr>
        <p:spPr>
          <a:xfrm>
            <a:off x="4360175" y="20447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485" name="Google Shape;485;p54"/>
          <p:cNvCxnSpPr>
            <a:stCxn id="471" idx="6"/>
            <a:endCxn id="475" idx="2"/>
          </p:cNvCxnSpPr>
          <p:nvPr/>
        </p:nvCxnSpPr>
        <p:spPr>
          <a:xfrm flipH="1" rot="10800000">
            <a:off x="4360175" y="17780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86" name="Google Shape;486;p54"/>
          <p:cNvCxnSpPr>
            <a:stCxn id="471" idx="6"/>
            <a:endCxn id="476" idx="2"/>
          </p:cNvCxnSpPr>
          <p:nvPr/>
        </p:nvCxnSpPr>
        <p:spPr>
          <a:xfrm flipH="1" rot="10800000">
            <a:off x="43601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87" name="Google Shape;487;p54"/>
          <p:cNvCxnSpPr>
            <a:stCxn id="471" idx="6"/>
            <a:endCxn id="477" idx="2"/>
          </p:cNvCxnSpPr>
          <p:nvPr/>
        </p:nvCxnSpPr>
        <p:spPr>
          <a:xfrm>
            <a:off x="436017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88" name="Google Shape;488;p54"/>
          <p:cNvCxnSpPr>
            <a:stCxn id="471" idx="6"/>
            <a:endCxn id="478" idx="2"/>
          </p:cNvCxnSpPr>
          <p:nvPr/>
        </p:nvCxnSpPr>
        <p:spPr>
          <a:xfrm>
            <a:off x="436017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89" name="Google Shape;489;p54"/>
          <p:cNvCxnSpPr>
            <a:stCxn id="471" idx="6"/>
            <a:endCxn id="479" idx="2"/>
          </p:cNvCxnSpPr>
          <p:nvPr/>
        </p:nvCxnSpPr>
        <p:spPr>
          <a:xfrm>
            <a:off x="4360175" y="25781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490" name="Google Shape;490;p54"/>
          <p:cNvCxnSpPr>
            <a:stCxn id="472" idx="6"/>
            <a:endCxn id="475" idx="2"/>
          </p:cNvCxnSpPr>
          <p:nvPr/>
        </p:nvCxnSpPr>
        <p:spPr>
          <a:xfrm flipH="1" rot="10800000">
            <a:off x="4360175" y="17780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491" name="Google Shape;491;p54"/>
          <p:cNvCxnSpPr>
            <a:stCxn id="472" idx="6"/>
            <a:endCxn id="476" idx="2"/>
          </p:cNvCxnSpPr>
          <p:nvPr/>
        </p:nvCxnSpPr>
        <p:spPr>
          <a:xfrm flipH="1" rot="10800000">
            <a:off x="436017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92" name="Google Shape;492;p54"/>
          <p:cNvCxnSpPr>
            <a:stCxn id="472" idx="6"/>
            <a:endCxn id="477" idx="2"/>
          </p:cNvCxnSpPr>
          <p:nvPr/>
        </p:nvCxnSpPr>
        <p:spPr>
          <a:xfrm flipH="1" rot="10800000">
            <a:off x="436017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93" name="Google Shape;493;p54"/>
          <p:cNvCxnSpPr>
            <a:stCxn id="472" idx="6"/>
            <a:endCxn id="478" idx="2"/>
          </p:cNvCxnSpPr>
          <p:nvPr/>
        </p:nvCxnSpPr>
        <p:spPr>
          <a:xfrm>
            <a:off x="436017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94" name="Google Shape;494;p54"/>
          <p:cNvCxnSpPr>
            <a:stCxn id="472" idx="6"/>
            <a:endCxn id="479" idx="2"/>
          </p:cNvCxnSpPr>
          <p:nvPr/>
        </p:nvCxnSpPr>
        <p:spPr>
          <a:xfrm>
            <a:off x="4360175" y="31115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95" name="Google Shape;495;p54"/>
          <p:cNvCxnSpPr>
            <a:stCxn id="473" idx="6"/>
            <a:endCxn id="475" idx="2"/>
          </p:cNvCxnSpPr>
          <p:nvPr/>
        </p:nvCxnSpPr>
        <p:spPr>
          <a:xfrm flipH="1" rot="10800000">
            <a:off x="4360175" y="17780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496" name="Google Shape;496;p54"/>
          <p:cNvCxnSpPr>
            <a:stCxn id="473" idx="6"/>
            <a:endCxn id="476" idx="2"/>
          </p:cNvCxnSpPr>
          <p:nvPr/>
        </p:nvCxnSpPr>
        <p:spPr>
          <a:xfrm flipH="1" rot="10800000">
            <a:off x="4360175" y="23114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497" name="Google Shape;497;p54"/>
          <p:cNvCxnSpPr>
            <a:stCxn id="473" idx="6"/>
            <a:endCxn id="477" idx="2"/>
          </p:cNvCxnSpPr>
          <p:nvPr/>
        </p:nvCxnSpPr>
        <p:spPr>
          <a:xfrm flipH="1" rot="10800000">
            <a:off x="436017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498" name="Google Shape;498;p54"/>
          <p:cNvCxnSpPr>
            <a:stCxn id="473" idx="6"/>
            <a:endCxn id="478" idx="2"/>
          </p:cNvCxnSpPr>
          <p:nvPr/>
        </p:nvCxnSpPr>
        <p:spPr>
          <a:xfrm flipH="1" rot="10800000">
            <a:off x="4360175" y="33782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499" name="Google Shape;499;p54"/>
          <p:cNvCxnSpPr>
            <a:stCxn id="473" idx="6"/>
            <a:endCxn id="479" idx="2"/>
          </p:cNvCxnSpPr>
          <p:nvPr/>
        </p:nvCxnSpPr>
        <p:spPr>
          <a:xfrm>
            <a:off x="4360175" y="36449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00" name="Google Shape;500;p54"/>
          <p:cNvCxnSpPr>
            <a:stCxn id="474" idx="6"/>
          </p:cNvCxnSpPr>
          <p:nvPr/>
        </p:nvCxnSpPr>
        <p:spPr>
          <a:xfrm flipH="1" rot="10800000">
            <a:off x="4360175" y="1801750"/>
            <a:ext cx="697800" cy="2376600"/>
          </a:xfrm>
          <a:prstGeom prst="straightConnector1">
            <a:avLst/>
          </a:prstGeom>
          <a:noFill/>
          <a:ln cap="flat" cmpd="sng" w="9525">
            <a:solidFill>
              <a:srgbClr val="A4C2F4"/>
            </a:solidFill>
            <a:prstDash val="solid"/>
            <a:round/>
            <a:headEnd len="med" w="med" type="none"/>
            <a:tailEnd len="med" w="med" type="triangle"/>
          </a:ln>
        </p:spPr>
      </p:cxnSp>
      <p:cxnSp>
        <p:nvCxnSpPr>
          <p:cNvPr id="501" name="Google Shape;501;p54"/>
          <p:cNvCxnSpPr>
            <a:stCxn id="474" idx="6"/>
            <a:endCxn id="476" idx="2"/>
          </p:cNvCxnSpPr>
          <p:nvPr/>
        </p:nvCxnSpPr>
        <p:spPr>
          <a:xfrm flipH="1" rot="10800000">
            <a:off x="4360175" y="23114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502" name="Google Shape;502;p54"/>
          <p:cNvCxnSpPr>
            <a:stCxn id="474" idx="6"/>
            <a:endCxn id="477" idx="2"/>
          </p:cNvCxnSpPr>
          <p:nvPr/>
        </p:nvCxnSpPr>
        <p:spPr>
          <a:xfrm flipH="1" rot="10800000">
            <a:off x="4360175" y="28448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03" name="Google Shape;503;p54"/>
          <p:cNvCxnSpPr>
            <a:stCxn id="474" idx="6"/>
            <a:endCxn id="478" idx="2"/>
          </p:cNvCxnSpPr>
          <p:nvPr/>
        </p:nvCxnSpPr>
        <p:spPr>
          <a:xfrm flipH="1" rot="10800000">
            <a:off x="4360175" y="33782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04" name="Google Shape;504;p54"/>
          <p:cNvCxnSpPr>
            <a:endCxn id="479" idx="2"/>
          </p:cNvCxnSpPr>
          <p:nvPr/>
        </p:nvCxnSpPr>
        <p:spPr>
          <a:xfrm flipH="1" rot="10800000">
            <a:off x="4360225" y="39116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05" name="Google Shape;505;p54"/>
          <p:cNvCxnSpPr>
            <a:stCxn id="469" idx="6"/>
            <a:endCxn id="475" idx="2"/>
          </p:cNvCxnSpPr>
          <p:nvPr/>
        </p:nvCxnSpPr>
        <p:spPr>
          <a:xfrm>
            <a:off x="4360175" y="15113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506" name="Google Shape;506;p54"/>
          <p:cNvCxnSpPr>
            <a:stCxn id="469" idx="6"/>
            <a:endCxn id="476" idx="2"/>
          </p:cNvCxnSpPr>
          <p:nvPr/>
        </p:nvCxnSpPr>
        <p:spPr>
          <a:xfrm>
            <a:off x="4360175" y="15113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507" name="Google Shape;507;p54"/>
          <p:cNvCxnSpPr>
            <a:stCxn id="469" idx="6"/>
            <a:endCxn id="477" idx="2"/>
          </p:cNvCxnSpPr>
          <p:nvPr/>
        </p:nvCxnSpPr>
        <p:spPr>
          <a:xfrm>
            <a:off x="4360175" y="15113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508" name="Google Shape;508;p54"/>
          <p:cNvCxnSpPr>
            <a:stCxn id="469" idx="6"/>
            <a:endCxn id="478" idx="2"/>
          </p:cNvCxnSpPr>
          <p:nvPr/>
        </p:nvCxnSpPr>
        <p:spPr>
          <a:xfrm>
            <a:off x="4360175" y="1511350"/>
            <a:ext cx="699300" cy="1866900"/>
          </a:xfrm>
          <a:prstGeom prst="straightConnector1">
            <a:avLst/>
          </a:prstGeom>
          <a:noFill/>
          <a:ln cap="flat" cmpd="sng" w="19050">
            <a:solidFill>
              <a:srgbClr val="1155CC"/>
            </a:solidFill>
            <a:prstDash val="solid"/>
            <a:round/>
            <a:headEnd len="med" w="med" type="none"/>
            <a:tailEnd len="med" w="med" type="triangle"/>
          </a:ln>
        </p:spPr>
      </p:cxnSp>
      <p:cxnSp>
        <p:nvCxnSpPr>
          <p:cNvPr id="509" name="Google Shape;509;p54"/>
          <p:cNvCxnSpPr>
            <a:stCxn id="469" idx="6"/>
            <a:endCxn id="479" idx="2"/>
          </p:cNvCxnSpPr>
          <p:nvPr/>
        </p:nvCxnSpPr>
        <p:spPr>
          <a:xfrm>
            <a:off x="4360175" y="1511350"/>
            <a:ext cx="699300" cy="2400300"/>
          </a:xfrm>
          <a:prstGeom prst="straightConnector1">
            <a:avLst/>
          </a:prstGeom>
          <a:noFill/>
          <a:ln cap="flat" cmpd="sng" w="19050">
            <a:solidFill>
              <a:srgbClr val="1155CC"/>
            </a:solidFill>
            <a:prstDash val="solid"/>
            <a:round/>
            <a:headEnd len="med" w="med" type="none"/>
            <a:tailEnd len="med" w="med" type="triangle"/>
          </a:ln>
        </p:spPr>
      </p:cxnSp>
      <p:sp>
        <p:nvSpPr>
          <p:cNvPr id="510" name="Google Shape;510;p54"/>
          <p:cNvSpPr/>
          <p:nvPr/>
        </p:nvSpPr>
        <p:spPr>
          <a:xfrm>
            <a:off x="6118875" y="18647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4"/>
          <p:cNvSpPr/>
          <p:nvPr/>
        </p:nvSpPr>
        <p:spPr>
          <a:xfrm>
            <a:off x="6118875" y="23981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a:off x="6118875" y="29315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4"/>
          <p:cNvSpPr/>
          <p:nvPr/>
        </p:nvSpPr>
        <p:spPr>
          <a:xfrm>
            <a:off x="6118875" y="34649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4"/>
          <p:cNvSpPr/>
          <p:nvPr/>
        </p:nvSpPr>
        <p:spPr>
          <a:xfrm>
            <a:off x="7178225" y="21314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4"/>
          <p:cNvSpPr/>
          <p:nvPr/>
        </p:nvSpPr>
        <p:spPr>
          <a:xfrm>
            <a:off x="7178225" y="26648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a:off x="7178225" y="31982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4"/>
          <p:cNvSpPr/>
          <p:nvPr/>
        </p:nvSpPr>
        <p:spPr>
          <a:xfrm>
            <a:off x="8237575" y="2664850"/>
            <a:ext cx="360000" cy="360000"/>
          </a:xfrm>
          <a:prstGeom prst="ellipse">
            <a:avLst/>
          </a:prstGeom>
          <a:solidFill>
            <a:srgbClr val="FF0000"/>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54"/>
          <p:cNvCxnSpPr>
            <a:endCxn id="511" idx="2"/>
          </p:cNvCxnSpPr>
          <p:nvPr/>
        </p:nvCxnSpPr>
        <p:spPr>
          <a:xfrm>
            <a:off x="54195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19" name="Google Shape;519;p54"/>
          <p:cNvCxnSpPr>
            <a:stCxn id="476" idx="6"/>
            <a:endCxn id="512" idx="2"/>
          </p:cNvCxnSpPr>
          <p:nvPr/>
        </p:nvCxnSpPr>
        <p:spPr>
          <a:xfrm>
            <a:off x="541952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20" name="Google Shape;520;p54"/>
          <p:cNvCxnSpPr>
            <a:stCxn id="476" idx="6"/>
            <a:endCxn id="513" idx="2"/>
          </p:cNvCxnSpPr>
          <p:nvPr/>
        </p:nvCxnSpPr>
        <p:spPr>
          <a:xfrm>
            <a:off x="5419525" y="23114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21" name="Google Shape;521;p54"/>
          <p:cNvCxnSpPr>
            <a:stCxn id="477" idx="6"/>
            <a:endCxn id="511" idx="2"/>
          </p:cNvCxnSpPr>
          <p:nvPr/>
        </p:nvCxnSpPr>
        <p:spPr>
          <a:xfrm flipH="1" rot="10800000">
            <a:off x="541952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22" name="Google Shape;522;p54"/>
          <p:cNvCxnSpPr>
            <a:stCxn id="477" idx="6"/>
            <a:endCxn id="512" idx="2"/>
          </p:cNvCxnSpPr>
          <p:nvPr/>
        </p:nvCxnSpPr>
        <p:spPr>
          <a:xfrm>
            <a:off x="541952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23" name="Google Shape;523;p54"/>
          <p:cNvCxnSpPr>
            <a:stCxn id="477" idx="6"/>
            <a:endCxn id="513" idx="2"/>
          </p:cNvCxnSpPr>
          <p:nvPr/>
        </p:nvCxnSpPr>
        <p:spPr>
          <a:xfrm>
            <a:off x="541952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24" name="Google Shape;524;p54"/>
          <p:cNvCxnSpPr>
            <a:stCxn id="478" idx="6"/>
            <a:endCxn id="511" idx="2"/>
          </p:cNvCxnSpPr>
          <p:nvPr/>
        </p:nvCxnSpPr>
        <p:spPr>
          <a:xfrm flipH="1" rot="10800000">
            <a:off x="541952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25" name="Google Shape;525;p54"/>
          <p:cNvCxnSpPr>
            <a:stCxn id="478" idx="6"/>
            <a:endCxn id="512" idx="2"/>
          </p:cNvCxnSpPr>
          <p:nvPr/>
        </p:nvCxnSpPr>
        <p:spPr>
          <a:xfrm flipH="1" rot="10800000">
            <a:off x="541952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26" name="Google Shape;526;p54"/>
          <p:cNvCxnSpPr>
            <a:stCxn id="478" idx="6"/>
            <a:endCxn id="513" idx="2"/>
          </p:cNvCxnSpPr>
          <p:nvPr/>
        </p:nvCxnSpPr>
        <p:spPr>
          <a:xfrm>
            <a:off x="5419525" y="33782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27" name="Google Shape;527;p54"/>
          <p:cNvCxnSpPr>
            <a:stCxn id="479" idx="6"/>
            <a:endCxn id="511" idx="2"/>
          </p:cNvCxnSpPr>
          <p:nvPr/>
        </p:nvCxnSpPr>
        <p:spPr>
          <a:xfrm flipH="1" rot="10800000">
            <a:off x="5419525" y="25781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28" name="Google Shape;528;p54"/>
          <p:cNvCxnSpPr>
            <a:stCxn id="479" idx="6"/>
            <a:endCxn id="513" idx="2"/>
          </p:cNvCxnSpPr>
          <p:nvPr/>
        </p:nvCxnSpPr>
        <p:spPr>
          <a:xfrm flipH="1" rot="10800000">
            <a:off x="5419525" y="36449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29" name="Google Shape;529;p54"/>
          <p:cNvCxnSpPr>
            <a:stCxn id="479" idx="6"/>
            <a:endCxn id="512" idx="2"/>
          </p:cNvCxnSpPr>
          <p:nvPr/>
        </p:nvCxnSpPr>
        <p:spPr>
          <a:xfrm flipH="1" rot="10800000">
            <a:off x="5419525" y="31115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30" name="Google Shape;530;p54"/>
          <p:cNvCxnSpPr/>
          <p:nvPr/>
        </p:nvCxnSpPr>
        <p:spPr>
          <a:xfrm flipH="1" rot="10800000">
            <a:off x="5419550" y="20447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31" name="Google Shape;531;p54"/>
          <p:cNvCxnSpPr>
            <a:stCxn id="475" idx="6"/>
            <a:endCxn id="510" idx="2"/>
          </p:cNvCxnSpPr>
          <p:nvPr/>
        </p:nvCxnSpPr>
        <p:spPr>
          <a:xfrm>
            <a:off x="5419525" y="17780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532" name="Google Shape;532;p54"/>
          <p:cNvCxnSpPr>
            <a:stCxn id="475" idx="6"/>
            <a:endCxn id="511" idx="2"/>
          </p:cNvCxnSpPr>
          <p:nvPr/>
        </p:nvCxnSpPr>
        <p:spPr>
          <a:xfrm>
            <a:off x="5419525" y="17780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533" name="Google Shape;533;p54"/>
          <p:cNvCxnSpPr>
            <a:stCxn id="475" idx="6"/>
            <a:endCxn id="512" idx="2"/>
          </p:cNvCxnSpPr>
          <p:nvPr/>
        </p:nvCxnSpPr>
        <p:spPr>
          <a:xfrm>
            <a:off x="5419525" y="17780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534" name="Google Shape;534;p54"/>
          <p:cNvCxnSpPr>
            <a:stCxn id="475" idx="6"/>
            <a:endCxn id="513" idx="2"/>
          </p:cNvCxnSpPr>
          <p:nvPr/>
        </p:nvCxnSpPr>
        <p:spPr>
          <a:xfrm>
            <a:off x="5419525" y="1778050"/>
            <a:ext cx="699300" cy="1866900"/>
          </a:xfrm>
          <a:prstGeom prst="straightConnector1">
            <a:avLst/>
          </a:prstGeom>
          <a:noFill/>
          <a:ln cap="flat" cmpd="sng" w="19050">
            <a:solidFill>
              <a:srgbClr val="1155CC"/>
            </a:solidFill>
            <a:prstDash val="solid"/>
            <a:round/>
            <a:headEnd len="med" w="med" type="none"/>
            <a:tailEnd len="med" w="med" type="triangle"/>
          </a:ln>
        </p:spPr>
      </p:cxnSp>
      <p:cxnSp>
        <p:nvCxnSpPr>
          <p:cNvPr id="535" name="Google Shape;535;p54"/>
          <p:cNvCxnSpPr>
            <a:stCxn id="477" idx="6"/>
            <a:endCxn id="510" idx="2"/>
          </p:cNvCxnSpPr>
          <p:nvPr/>
        </p:nvCxnSpPr>
        <p:spPr>
          <a:xfrm flipH="1" rot="10800000">
            <a:off x="5419525" y="20447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36" name="Google Shape;536;p54"/>
          <p:cNvCxnSpPr>
            <a:stCxn id="478" idx="6"/>
            <a:endCxn id="510" idx="2"/>
          </p:cNvCxnSpPr>
          <p:nvPr/>
        </p:nvCxnSpPr>
        <p:spPr>
          <a:xfrm flipH="1" rot="10800000">
            <a:off x="5419525" y="20447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37" name="Google Shape;537;p54"/>
          <p:cNvCxnSpPr>
            <a:stCxn id="479" idx="6"/>
            <a:endCxn id="510" idx="2"/>
          </p:cNvCxnSpPr>
          <p:nvPr/>
        </p:nvCxnSpPr>
        <p:spPr>
          <a:xfrm flipH="1" rot="10800000">
            <a:off x="5419525" y="20447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538" name="Google Shape;538;p54"/>
          <p:cNvCxnSpPr>
            <a:stCxn id="510" idx="6"/>
            <a:endCxn id="514" idx="2"/>
          </p:cNvCxnSpPr>
          <p:nvPr/>
        </p:nvCxnSpPr>
        <p:spPr>
          <a:xfrm>
            <a:off x="6478875" y="20447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539" name="Google Shape;539;p54"/>
          <p:cNvCxnSpPr>
            <a:stCxn id="510" idx="6"/>
            <a:endCxn id="515" idx="2"/>
          </p:cNvCxnSpPr>
          <p:nvPr/>
        </p:nvCxnSpPr>
        <p:spPr>
          <a:xfrm>
            <a:off x="6478875" y="20447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540" name="Google Shape;540;p54"/>
          <p:cNvCxnSpPr>
            <a:stCxn id="510" idx="6"/>
            <a:endCxn id="516" idx="2"/>
          </p:cNvCxnSpPr>
          <p:nvPr/>
        </p:nvCxnSpPr>
        <p:spPr>
          <a:xfrm>
            <a:off x="6478875" y="20447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541" name="Google Shape;541;p54"/>
          <p:cNvCxnSpPr>
            <a:stCxn id="514" idx="6"/>
            <a:endCxn id="517" idx="2"/>
          </p:cNvCxnSpPr>
          <p:nvPr/>
        </p:nvCxnSpPr>
        <p:spPr>
          <a:xfrm>
            <a:off x="7538225" y="2311450"/>
            <a:ext cx="699300" cy="533400"/>
          </a:xfrm>
          <a:prstGeom prst="straightConnector1">
            <a:avLst/>
          </a:prstGeom>
          <a:noFill/>
          <a:ln cap="flat" cmpd="sng" w="19050">
            <a:solidFill>
              <a:srgbClr val="1155CC"/>
            </a:solidFill>
            <a:prstDash val="solid"/>
            <a:round/>
            <a:headEnd len="med" w="med" type="none"/>
            <a:tailEnd len="med" w="med" type="triangle"/>
          </a:ln>
        </p:spPr>
      </p:cxnSp>
      <p:cxnSp>
        <p:nvCxnSpPr>
          <p:cNvPr id="542" name="Google Shape;542;p54"/>
          <p:cNvCxnSpPr>
            <a:stCxn id="515" idx="6"/>
            <a:endCxn id="517" idx="2"/>
          </p:cNvCxnSpPr>
          <p:nvPr/>
        </p:nvCxnSpPr>
        <p:spPr>
          <a:xfrm>
            <a:off x="7538225" y="2844850"/>
            <a:ext cx="699300" cy="0"/>
          </a:xfrm>
          <a:prstGeom prst="straightConnector1">
            <a:avLst/>
          </a:prstGeom>
          <a:noFill/>
          <a:ln cap="flat" cmpd="sng" w="19050">
            <a:solidFill>
              <a:srgbClr val="1155CC"/>
            </a:solidFill>
            <a:prstDash val="solid"/>
            <a:round/>
            <a:headEnd len="med" w="med" type="none"/>
            <a:tailEnd len="med" w="med" type="triangle"/>
          </a:ln>
        </p:spPr>
      </p:cxnSp>
      <p:cxnSp>
        <p:nvCxnSpPr>
          <p:cNvPr id="543" name="Google Shape;543;p54"/>
          <p:cNvCxnSpPr>
            <a:stCxn id="516" idx="6"/>
            <a:endCxn id="517" idx="2"/>
          </p:cNvCxnSpPr>
          <p:nvPr/>
        </p:nvCxnSpPr>
        <p:spPr>
          <a:xfrm flipH="1" rot="10800000">
            <a:off x="7538225" y="2844850"/>
            <a:ext cx="699300" cy="533400"/>
          </a:xfrm>
          <a:prstGeom prst="straightConnector1">
            <a:avLst/>
          </a:prstGeom>
          <a:noFill/>
          <a:ln cap="flat" cmpd="sng" w="19050">
            <a:solidFill>
              <a:srgbClr val="1155CC"/>
            </a:solidFill>
            <a:prstDash val="solid"/>
            <a:round/>
            <a:headEnd len="med" w="med" type="none"/>
            <a:tailEnd len="med" w="med" type="triangle"/>
          </a:ln>
        </p:spPr>
      </p:cxnSp>
      <p:cxnSp>
        <p:nvCxnSpPr>
          <p:cNvPr id="544" name="Google Shape;544;p54"/>
          <p:cNvCxnSpPr>
            <a:stCxn id="511" idx="6"/>
            <a:endCxn id="514" idx="2"/>
          </p:cNvCxnSpPr>
          <p:nvPr/>
        </p:nvCxnSpPr>
        <p:spPr>
          <a:xfrm flipH="1" rot="10800000">
            <a:off x="64788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45" name="Google Shape;545;p54"/>
          <p:cNvCxnSpPr>
            <a:stCxn id="511" idx="6"/>
            <a:endCxn id="515" idx="2"/>
          </p:cNvCxnSpPr>
          <p:nvPr/>
        </p:nvCxnSpPr>
        <p:spPr>
          <a:xfrm>
            <a:off x="647887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46" name="Google Shape;546;p54"/>
          <p:cNvCxnSpPr>
            <a:stCxn id="511" idx="6"/>
            <a:endCxn id="516" idx="2"/>
          </p:cNvCxnSpPr>
          <p:nvPr/>
        </p:nvCxnSpPr>
        <p:spPr>
          <a:xfrm>
            <a:off x="647887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47" name="Google Shape;547;p54"/>
          <p:cNvCxnSpPr>
            <a:stCxn id="512" idx="6"/>
            <a:endCxn id="514" idx="2"/>
          </p:cNvCxnSpPr>
          <p:nvPr/>
        </p:nvCxnSpPr>
        <p:spPr>
          <a:xfrm flipH="1" rot="10800000">
            <a:off x="647887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48" name="Google Shape;548;p54"/>
          <p:cNvCxnSpPr>
            <a:stCxn id="512" idx="6"/>
            <a:endCxn id="515" idx="2"/>
          </p:cNvCxnSpPr>
          <p:nvPr/>
        </p:nvCxnSpPr>
        <p:spPr>
          <a:xfrm flipH="1" rot="10800000">
            <a:off x="647887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49" name="Google Shape;549;p54"/>
          <p:cNvCxnSpPr>
            <a:stCxn id="512" idx="6"/>
            <a:endCxn id="516" idx="2"/>
          </p:cNvCxnSpPr>
          <p:nvPr/>
        </p:nvCxnSpPr>
        <p:spPr>
          <a:xfrm>
            <a:off x="647887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50" name="Google Shape;550;p54"/>
          <p:cNvCxnSpPr>
            <a:stCxn id="513" idx="6"/>
          </p:cNvCxnSpPr>
          <p:nvPr/>
        </p:nvCxnSpPr>
        <p:spPr>
          <a:xfrm flipH="1" rot="10800000">
            <a:off x="6478875" y="3349750"/>
            <a:ext cx="699300" cy="295200"/>
          </a:xfrm>
          <a:prstGeom prst="straightConnector1">
            <a:avLst/>
          </a:prstGeom>
          <a:noFill/>
          <a:ln cap="flat" cmpd="sng" w="9525">
            <a:solidFill>
              <a:srgbClr val="A4C2F4"/>
            </a:solidFill>
            <a:prstDash val="solid"/>
            <a:round/>
            <a:headEnd len="med" w="med" type="none"/>
            <a:tailEnd len="med" w="med" type="triangle"/>
          </a:ln>
        </p:spPr>
      </p:cxnSp>
      <p:cxnSp>
        <p:nvCxnSpPr>
          <p:cNvPr id="551" name="Google Shape;551;p54"/>
          <p:cNvCxnSpPr>
            <a:stCxn id="513" idx="6"/>
            <a:endCxn id="515" idx="2"/>
          </p:cNvCxnSpPr>
          <p:nvPr/>
        </p:nvCxnSpPr>
        <p:spPr>
          <a:xfrm flipH="1" rot="10800000">
            <a:off x="647887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52" name="Google Shape;552;p54"/>
          <p:cNvCxnSpPr>
            <a:stCxn id="513" idx="6"/>
            <a:endCxn id="514" idx="2"/>
          </p:cNvCxnSpPr>
          <p:nvPr/>
        </p:nvCxnSpPr>
        <p:spPr>
          <a:xfrm flipH="1" rot="10800000">
            <a:off x="6478875" y="2311450"/>
            <a:ext cx="699300" cy="1333500"/>
          </a:xfrm>
          <a:prstGeom prst="straightConnector1">
            <a:avLst/>
          </a:prstGeom>
          <a:noFill/>
          <a:ln cap="flat" cmpd="sng" w="9525">
            <a:solidFill>
              <a:srgbClr val="A4C2F4"/>
            </a:solidFill>
            <a:prstDash val="solid"/>
            <a:round/>
            <a:headEnd len="med" w="med" type="none"/>
            <a:tailEnd len="med" w="med" type="triangle"/>
          </a:ln>
        </p:spPr>
      </p:cxnSp>
      <p:sp>
        <p:nvSpPr>
          <p:cNvPr id="553" name="Google Shape;553;p54"/>
          <p:cNvSpPr txBox="1"/>
          <p:nvPr/>
        </p:nvSpPr>
        <p:spPr>
          <a:xfrm>
            <a:off x="4483200" y="1280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554" name="Google Shape;554;p54"/>
          <p:cNvSpPr txBox="1"/>
          <p:nvPr/>
        </p:nvSpPr>
        <p:spPr>
          <a:xfrm>
            <a:off x="4635600" y="1738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555" name="Google Shape;555;p54"/>
          <p:cNvSpPr txBox="1"/>
          <p:nvPr/>
        </p:nvSpPr>
        <p:spPr>
          <a:xfrm>
            <a:off x="4587450" y="3587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1J</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556" name="Google Shape;556;p54"/>
          <p:cNvSpPr txBox="1"/>
          <p:nvPr/>
        </p:nvSpPr>
        <p:spPr>
          <a:xfrm>
            <a:off x="5702400" y="15857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557" name="Google Shape;557;p54"/>
          <p:cNvSpPr txBox="1"/>
          <p:nvPr/>
        </p:nvSpPr>
        <p:spPr>
          <a:xfrm>
            <a:off x="5854800" y="2119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558" name="Google Shape;558;p54"/>
          <p:cNvSpPr txBox="1"/>
          <p:nvPr/>
        </p:nvSpPr>
        <p:spPr>
          <a:xfrm>
            <a:off x="5931000" y="3185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1K</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559" name="Google Shape;559;p54"/>
          <p:cNvSpPr txBox="1"/>
          <p:nvPr/>
        </p:nvSpPr>
        <p:spPr>
          <a:xfrm>
            <a:off x="6845400" y="1814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560" name="Google Shape;560;p54"/>
          <p:cNvSpPr txBox="1"/>
          <p:nvPr/>
        </p:nvSpPr>
        <p:spPr>
          <a:xfrm>
            <a:off x="6997800" y="2423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561" name="Google Shape;561;p54"/>
          <p:cNvSpPr txBox="1"/>
          <p:nvPr/>
        </p:nvSpPr>
        <p:spPr>
          <a:xfrm>
            <a:off x="6845400" y="3338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1M</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562" name="Google Shape;562;p54"/>
          <p:cNvSpPr txBox="1"/>
          <p:nvPr/>
        </p:nvSpPr>
        <p:spPr>
          <a:xfrm>
            <a:off x="7844750" y="21638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563" name="Google Shape;563;p54"/>
          <p:cNvSpPr txBox="1"/>
          <p:nvPr/>
        </p:nvSpPr>
        <p:spPr>
          <a:xfrm>
            <a:off x="7616150" y="25448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21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564" name="Google Shape;564;p54"/>
          <p:cNvSpPr txBox="1"/>
          <p:nvPr/>
        </p:nvSpPr>
        <p:spPr>
          <a:xfrm>
            <a:off x="7759800" y="309730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3</a:t>
            </a:r>
            <a:r>
              <a:rPr b="1" baseline="-25000" lang="it" sz="1000">
                <a:solidFill>
                  <a:srgbClr val="1155CC"/>
                </a:solidFill>
                <a:latin typeface="Playfair Display"/>
                <a:ea typeface="Playfair Display"/>
                <a:cs typeface="Playfair Display"/>
                <a:sym typeface="Playfair Display"/>
              </a:rPr>
              <a:t>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565" name="Google Shape;565;p54"/>
          <p:cNvSpPr txBox="1"/>
          <p:nvPr/>
        </p:nvSpPr>
        <p:spPr>
          <a:xfrm>
            <a:off x="4030800" y="1331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1</a:t>
            </a:r>
            <a:endParaRPr b="1" baseline="30000" i="1" sz="1000">
              <a:solidFill>
                <a:srgbClr val="1155CC"/>
              </a:solidFill>
              <a:latin typeface="Playfair Display"/>
              <a:ea typeface="Playfair Display"/>
              <a:cs typeface="Playfair Display"/>
              <a:sym typeface="Playfair Display"/>
            </a:endParaRPr>
          </a:p>
        </p:txBody>
      </p:sp>
      <p:sp>
        <p:nvSpPr>
          <p:cNvPr id="566" name="Google Shape;566;p54"/>
          <p:cNvSpPr txBox="1"/>
          <p:nvPr/>
        </p:nvSpPr>
        <p:spPr>
          <a:xfrm>
            <a:off x="4030800" y="18647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2</a:t>
            </a:r>
            <a:endParaRPr b="1" baseline="30000" i="1" sz="1000">
              <a:solidFill>
                <a:srgbClr val="1155CC"/>
              </a:solidFill>
              <a:latin typeface="Playfair Display"/>
              <a:ea typeface="Playfair Display"/>
              <a:cs typeface="Playfair Display"/>
              <a:sym typeface="Playfair Display"/>
            </a:endParaRPr>
          </a:p>
        </p:txBody>
      </p:sp>
      <p:sp>
        <p:nvSpPr>
          <p:cNvPr id="567" name="Google Shape;567;p54"/>
          <p:cNvSpPr txBox="1"/>
          <p:nvPr/>
        </p:nvSpPr>
        <p:spPr>
          <a:xfrm>
            <a:off x="4030800" y="2398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3</a:t>
            </a:r>
            <a:endParaRPr b="1" baseline="30000" i="1" sz="1000">
              <a:solidFill>
                <a:srgbClr val="1155CC"/>
              </a:solidFill>
              <a:latin typeface="Playfair Display"/>
              <a:ea typeface="Playfair Display"/>
              <a:cs typeface="Playfair Display"/>
              <a:sym typeface="Playfair Display"/>
            </a:endParaRPr>
          </a:p>
        </p:txBody>
      </p:sp>
      <p:sp>
        <p:nvSpPr>
          <p:cNvPr id="568" name="Google Shape;568;p54"/>
          <p:cNvSpPr txBox="1"/>
          <p:nvPr/>
        </p:nvSpPr>
        <p:spPr>
          <a:xfrm>
            <a:off x="4030800" y="29315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4</a:t>
            </a:r>
            <a:endParaRPr b="1" baseline="30000" i="1" sz="1000">
              <a:solidFill>
                <a:srgbClr val="1155CC"/>
              </a:solidFill>
              <a:latin typeface="Playfair Display"/>
              <a:ea typeface="Playfair Display"/>
              <a:cs typeface="Playfair Display"/>
              <a:sym typeface="Playfair Display"/>
            </a:endParaRPr>
          </a:p>
        </p:txBody>
      </p:sp>
      <p:sp>
        <p:nvSpPr>
          <p:cNvPr id="569" name="Google Shape;569;p54"/>
          <p:cNvSpPr txBox="1"/>
          <p:nvPr/>
        </p:nvSpPr>
        <p:spPr>
          <a:xfrm>
            <a:off x="4030800" y="3464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5</a:t>
            </a:r>
            <a:endParaRPr b="1" baseline="30000" i="1" sz="1000">
              <a:solidFill>
                <a:srgbClr val="1155CC"/>
              </a:solidFill>
              <a:latin typeface="Playfair Display"/>
              <a:ea typeface="Playfair Display"/>
              <a:cs typeface="Playfair Display"/>
              <a:sym typeface="Playfair Display"/>
            </a:endParaRPr>
          </a:p>
        </p:txBody>
      </p:sp>
      <p:sp>
        <p:nvSpPr>
          <p:cNvPr id="570" name="Google Shape;570;p54"/>
          <p:cNvSpPr txBox="1"/>
          <p:nvPr/>
        </p:nvSpPr>
        <p:spPr>
          <a:xfrm>
            <a:off x="4030800" y="3998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N</a:t>
            </a:r>
            <a:endParaRPr b="1" baseline="30000" i="1" sz="1000">
              <a:solidFill>
                <a:srgbClr val="1155CC"/>
              </a:solidFill>
              <a:latin typeface="Playfair Display"/>
              <a:ea typeface="Playfair Display"/>
              <a:cs typeface="Playfair Display"/>
              <a:sym typeface="Playfair Display"/>
            </a:endParaRPr>
          </a:p>
        </p:txBody>
      </p:sp>
      <p:sp>
        <p:nvSpPr>
          <p:cNvPr id="571" name="Google Shape;571;p54"/>
          <p:cNvSpPr txBox="1"/>
          <p:nvPr/>
        </p:nvSpPr>
        <p:spPr>
          <a:xfrm>
            <a:off x="8204875" y="2664775"/>
            <a:ext cx="6978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y(x)</a:t>
            </a:r>
            <a:endParaRPr b="1" baseline="30000" i="1" sz="1000">
              <a:solidFill>
                <a:srgbClr val="1155CC"/>
              </a:solidFill>
              <a:latin typeface="Playfair Display"/>
              <a:ea typeface="Playfair Display"/>
              <a:cs typeface="Playfair Display"/>
              <a:sym typeface="Playfair Displ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Example of ML: artificial neural network (ANN)</a:t>
            </a:r>
            <a:endParaRPr b="1">
              <a:solidFill>
                <a:srgbClr val="1155CC"/>
              </a:solidFill>
              <a:latin typeface="Playfair Display"/>
              <a:ea typeface="Playfair Display"/>
              <a:cs typeface="Playfair Display"/>
              <a:sym typeface="Playfair Display"/>
            </a:endParaRPr>
          </a:p>
        </p:txBody>
      </p:sp>
      <p:sp>
        <p:nvSpPr>
          <p:cNvPr id="577" name="Google Shape;577;p55"/>
          <p:cNvSpPr txBox="1"/>
          <p:nvPr/>
        </p:nvSpPr>
        <p:spPr>
          <a:xfrm>
            <a:off x="214450" y="1026475"/>
            <a:ext cx="3662700" cy="3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The training is achieved by minimising a loss function to get the weights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and then calculating the output of the </a:t>
            </a:r>
            <a:r>
              <a:rPr i="1" lang="it">
                <a:latin typeface="Playfair Display"/>
                <a:ea typeface="Playfair Display"/>
                <a:cs typeface="Playfair Display"/>
                <a:sym typeface="Playfair Display"/>
              </a:rPr>
              <a:t>k</a:t>
            </a:r>
            <a:r>
              <a:rPr lang="it">
                <a:latin typeface="Playfair Display"/>
                <a:ea typeface="Playfair Display"/>
                <a:cs typeface="Playfair Display"/>
                <a:sym typeface="Playfair Display"/>
              </a:rPr>
              <a:t>-th node of the </a:t>
            </a:r>
            <a:r>
              <a:rPr i="1" lang="it">
                <a:latin typeface="Playfair Display"/>
                <a:ea typeface="Playfair Display"/>
                <a:cs typeface="Playfair Display"/>
                <a:sym typeface="Playfair Display"/>
              </a:rPr>
              <a:t>l</a:t>
            </a:r>
            <a:r>
              <a:rPr lang="it">
                <a:latin typeface="Playfair Display"/>
                <a:ea typeface="Playfair Display"/>
                <a:cs typeface="Playfair Display"/>
                <a:sym typeface="Playfair Display"/>
              </a:rPr>
              <a:t>-th layer as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where </a:t>
            </a:r>
            <a:r>
              <a:rPr i="1" lang="it">
                <a:latin typeface="Playfair Display"/>
                <a:ea typeface="Playfair Display"/>
                <a:cs typeface="Playfair Display"/>
                <a:sym typeface="Playfair Display"/>
              </a:rPr>
              <a:t>φ(z)</a:t>
            </a:r>
            <a:r>
              <a:rPr lang="it">
                <a:latin typeface="Playfair Display"/>
                <a:ea typeface="Playfair Display"/>
                <a:cs typeface="Playfair Display"/>
                <a:sym typeface="Playfair Display"/>
              </a:rPr>
              <a:t> is the </a:t>
            </a:r>
            <a:r>
              <a:rPr b="1" lang="it">
                <a:solidFill>
                  <a:srgbClr val="1155CC"/>
                </a:solidFill>
                <a:latin typeface="Playfair Display"/>
                <a:ea typeface="Playfair Display"/>
                <a:cs typeface="Playfair Display"/>
                <a:sym typeface="Playfair Display"/>
              </a:rPr>
              <a:t>node activation function</a:t>
            </a:r>
            <a:r>
              <a:rPr lang="it">
                <a:latin typeface="Playfair Display"/>
                <a:ea typeface="Playfair Display"/>
                <a:cs typeface="Playfair Display"/>
                <a:sym typeface="Playfair Display"/>
              </a:rPr>
              <a:t>, often taken as a sigmoid:</a:t>
            </a:r>
            <a:endParaRPr>
              <a:latin typeface="Playfair Display"/>
              <a:ea typeface="Playfair Display"/>
              <a:cs typeface="Playfair Display"/>
              <a:sym typeface="Playfair Display"/>
            </a:endParaRPr>
          </a:p>
        </p:txBody>
      </p:sp>
      <p:sp>
        <p:nvSpPr>
          <p:cNvPr id="578" name="Google Shape;578;p55"/>
          <p:cNvSpPr/>
          <p:nvPr/>
        </p:nvSpPr>
        <p:spPr>
          <a:xfrm>
            <a:off x="4000175" y="13313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aseline="-25000" i="1" sz="700">
              <a:latin typeface="Playfair Display"/>
              <a:ea typeface="Playfair Display"/>
              <a:cs typeface="Playfair Display"/>
              <a:sym typeface="Playfair Display"/>
            </a:endParaRPr>
          </a:p>
        </p:txBody>
      </p:sp>
      <p:sp>
        <p:nvSpPr>
          <p:cNvPr id="579" name="Google Shape;579;p55"/>
          <p:cNvSpPr/>
          <p:nvPr/>
        </p:nvSpPr>
        <p:spPr>
          <a:xfrm>
            <a:off x="4000175" y="18647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4000175" y="23981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a:off x="4000175" y="29315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4000175" y="34649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4000175" y="3998350"/>
            <a:ext cx="360000" cy="360000"/>
          </a:xfrm>
          <a:prstGeom prst="ellipse">
            <a:avLst/>
          </a:prstGeom>
          <a:solidFill>
            <a:srgbClr val="FF00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5"/>
          <p:cNvSpPr/>
          <p:nvPr/>
        </p:nvSpPr>
        <p:spPr>
          <a:xfrm>
            <a:off x="5059525" y="15980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5059525" y="21314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5059525" y="26648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5059525" y="31982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5059525" y="37316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55"/>
          <p:cNvCxnSpPr>
            <a:stCxn id="579" idx="6"/>
            <a:endCxn id="584" idx="2"/>
          </p:cNvCxnSpPr>
          <p:nvPr/>
        </p:nvCxnSpPr>
        <p:spPr>
          <a:xfrm flipH="1" rot="10800000">
            <a:off x="4360175" y="17780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90" name="Google Shape;590;p55"/>
          <p:cNvCxnSpPr>
            <a:stCxn id="579" idx="6"/>
            <a:endCxn id="585" idx="2"/>
          </p:cNvCxnSpPr>
          <p:nvPr/>
        </p:nvCxnSpPr>
        <p:spPr>
          <a:xfrm>
            <a:off x="4360175" y="20447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91" name="Google Shape;591;p55"/>
          <p:cNvCxnSpPr>
            <a:stCxn id="579" idx="6"/>
            <a:endCxn id="586" idx="2"/>
          </p:cNvCxnSpPr>
          <p:nvPr/>
        </p:nvCxnSpPr>
        <p:spPr>
          <a:xfrm>
            <a:off x="4360175" y="20447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92" name="Google Shape;592;p55"/>
          <p:cNvCxnSpPr>
            <a:stCxn id="579" idx="6"/>
            <a:endCxn id="587" idx="2"/>
          </p:cNvCxnSpPr>
          <p:nvPr/>
        </p:nvCxnSpPr>
        <p:spPr>
          <a:xfrm>
            <a:off x="4360175" y="20447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93" name="Google Shape;593;p55"/>
          <p:cNvCxnSpPr>
            <a:stCxn id="579" idx="6"/>
            <a:endCxn id="588" idx="2"/>
          </p:cNvCxnSpPr>
          <p:nvPr/>
        </p:nvCxnSpPr>
        <p:spPr>
          <a:xfrm>
            <a:off x="4360175" y="20447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594" name="Google Shape;594;p55"/>
          <p:cNvCxnSpPr>
            <a:stCxn id="580" idx="6"/>
            <a:endCxn id="584" idx="2"/>
          </p:cNvCxnSpPr>
          <p:nvPr/>
        </p:nvCxnSpPr>
        <p:spPr>
          <a:xfrm flipH="1" rot="10800000">
            <a:off x="4360175" y="17780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95" name="Google Shape;595;p55"/>
          <p:cNvCxnSpPr>
            <a:stCxn id="580" idx="6"/>
            <a:endCxn id="585" idx="2"/>
          </p:cNvCxnSpPr>
          <p:nvPr/>
        </p:nvCxnSpPr>
        <p:spPr>
          <a:xfrm flipH="1" rot="10800000">
            <a:off x="43601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96" name="Google Shape;596;p55"/>
          <p:cNvCxnSpPr>
            <a:stCxn id="580" idx="6"/>
            <a:endCxn id="586" idx="2"/>
          </p:cNvCxnSpPr>
          <p:nvPr/>
        </p:nvCxnSpPr>
        <p:spPr>
          <a:xfrm>
            <a:off x="436017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597" name="Google Shape;597;p55"/>
          <p:cNvCxnSpPr>
            <a:stCxn id="580" idx="6"/>
            <a:endCxn id="587" idx="2"/>
          </p:cNvCxnSpPr>
          <p:nvPr/>
        </p:nvCxnSpPr>
        <p:spPr>
          <a:xfrm>
            <a:off x="436017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598" name="Google Shape;598;p55"/>
          <p:cNvCxnSpPr>
            <a:stCxn id="580" idx="6"/>
            <a:endCxn id="588" idx="2"/>
          </p:cNvCxnSpPr>
          <p:nvPr/>
        </p:nvCxnSpPr>
        <p:spPr>
          <a:xfrm>
            <a:off x="4360175" y="25781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599" name="Google Shape;599;p55"/>
          <p:cNvCxnSpPr>
            <a:stCxn id="581" idx="6"/>
            <a:endCxn id="584" idx="2"/>
          </p:cNvCxnSpPr>
          <p:nvPr/>
        </p:nvCxnSpPr>
        <p:spPr>
          <a:xfrm flipH="1" rot="10800000">
            <a:off x="4360175" y="17780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00" name="Google Shape;600;p55"/>
          <p:cNvCxnSpPr>
            <a:stCxn id="581" idx="6"/>
            <a:endCxn id="585" idx="2"/>
          </p:cNvCxnSpPr>
          <p:nvPr/>
        </p:nvCxnSpPr>
        <p:spPr>
          <a:xfrm flipH="1" rot="10800000">
            <a:off x="436017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01" name="Google Shape;601;p55"/>
          <p:cNvCxnSpPr>
            <a:stCxn id="581" idx="6"/>
            <a:endCxn id="586" idx="2"/>
          </p:cNvCxnSpPr>
          <p:nvPr/>
        </p:nvCxnSpPr>
        <p:spPr>
          <a:xfrm flipH="1" rot="10800000">
            <a:off x="436017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02" name="Google Shape;602;p55"/>
          <p:cNvCxnSpPr>
            <a:stCxn id="581" idx="6"/>
            <a:endCxn id="587" idx="2"/>
          </p:cNvCxnSpPr>
          <p:nvPr/>
        </p:nvCxnSpPr>
        <p:spPr>
          <a:xfrm>
            <a:off x="436017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03" name="Google Shape;603;p55"/>
          <p:cNvCxnSpPr>
            <a:stCxn id="581" idx="6"/>
            <a:endCxn id="588" idx="2"/>
          </p:cNvCxnSpPr>
          <p:nvPr/>
        </p:nvCxnSpPr>
        <p:spPr>
          <a:xfrm>
            <a:off x="4360175" y="31115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04" name="Google Shape;604;p55"/>
          <p:cNvCxnSpPr>
            <a:stCxn id="582" idx="6"/>
            <a:endCxn id="584" idx="2"/>
          </p:cNvCxnSpPr>
          <p:nvPr/>
        </p:nvCxnSpPr>
        <p:spPr>
          <a:xfrm flipH="1" rot="10800000">
            <a:off x="4360175" y="17780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605" name="Google Shape;605;p55"/>
          <p:cNvCxnSpPr>
            <a:stCxn id="582" idx="6"/>
            <a:endCxn id="585" idx="2"/>
          </p:cNvCxnSpPr>
          <p:nvPr/>
        </p:nvCxnSpPr>
        <p:spPr>
          <a:xfrm flipH="1" rot="10800000">
            <a:off x="4360175" y="23114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06" name="Google Shape;606;p55"/>
          <p:cNvCxnSpPr>
            <a:stCxn id="582" idx="6"/>
            <a:endCxn id="586" idx="2"/>
          </p:cNvCxnSpPr>
          <p:nvPr/>
        </p:nvCxnSpPr>
        <p:spPr>
          <a:xfrm flipH="1" rot="10800000">
            <a:off x="436017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07" name="Google Shape;607;p55"/>
          <p:cNvCxnSpPr>
            <a:stCxn id="582" idx="6"/>
            <a:endCxn id="587" idx="2"/>
          </p:cNvCxnSpPr>
          <p:nvPr/>
        </p:nvCxnSpPr>
        <p:spPr>
          <a:xfrm flipH="1" rot="10800000">
            <a:off x="4360175" y="33782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08" name="Google Shape;608;p55"/>
          <p:cNvCxnSpPr>
            <a:stCxn id="582" idx="6"/>
            <a:endCxn id="588" idx="2"/>
          </p:cNvCxnSpPr>
          <p:nvPr/>
        </p:nvCxnSpPr>
        <p:spPr>
          <a:xfrm>
            <a:off x="4360175" y="36449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09" name="Google Shape;609;p55"/>
          <p:cNvCxnSpPr>
            <a:stCxn id="583" idx="6"/>
          </p:cNvCxnSpPr>
          <p:nvPr/>
        </p:nvCxnSpPr>
        <p:spPr>
          <a:xfrm flipH="1" rot="10800000">
            <a:off x="4360175" y="1801750"/>
            <a:ext cx="697800" cy="2376600"/>
          </a:xfrm>
          <a:prstGeom prst="straightConnector1">
            <a:avLst/>
          </a:prstGeom>
          <a:noFill/>
          <a:ln cap="flat" cmpd="sng" w="9525">
            <a:solidFill>
              <a:srgbClr val="A4C2F4"/>
            </a:solidFill>
            <a:prstDash val="solid"/>
            <a:round/>
            <a:headEnd len="med" w="med" type="none"/>
            <a:tailEnd len="med" w="med" type="triangle"/>
          </a:ln>
        </p:spPr>
      </p:cxnSp>
      <p:cxnSp>
        <p:nvCxnSpPr>
          <p:cNvPr id="610" name="Google Shape;610;p55"/>
          <p:cNvCxnSpPr>
            <a:stCxn id="583" idx="6"/>
            <a:endCxn id="585" idx="2"/>
          </p:cNvCxnSpPr>
          <p:nvPr/>
        </p:nvCxnSpPr>
        <p:spPr>
          <a:xfrm flipH="1" rot="10800000">
            <a:off x="4360175" y="23114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611" name="Google Shape;611;p55"/>
          <p:cNvCxnSpPr>
            <a:stCxn id="583" idx="6"/>
            <a:endCxn id="586" idx="2"/>
          </p:cNvCxnSpPr>
          <p:nvPr/>
        </p:nvCxnSpPr>
        <p:spPr>
          <a:xfrm flipH="1" rot="10800000">
            <a:off x="4360175" y="28448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12" name="Google Shape;612;p55"/>
          <p:cNvCxnSpPr>
            <a:stCxn id="583" idx="6"/>
            <a:endCxn id="587" idx="2"/>
          </p:cNvCxnSpPr>
          <p:nvPr/>
        </p:nvCxnSpPr>
        <p:spPr>
          <a:xfrm flipH="1" rot="10800000">
            <a:off x="4360175" y="33782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13" name="Google Shape;613;p55"/>
          <p:cNvCxnSpPr>
            <a:endCxn id="588" idx="2"/>
          </p:cNvCxnSpPr>
          <p:nvPr/>
        </p:nvCxnSpPr>
        <p:spPr>
          <a:xfrm flipH="1" rot="10800000">
            <a:off x="4360225" y="39116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14" name="Google Shape;614;p55"/>
          <p:cNvCxnSpPr>
            <a:stCxn id="578" idx="6"/>
            <a:endCxn id="584" idx="2"/>
          </p:cNvCxnSpPr>
          <p:nvPr/>
        </p:nvCxnSpPr>
        <p:spPr>
          <a:xfrm>
            <a:off x="4360175" y="15113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615" name="Google Shape;615;p55"/>
          <p:cNvCxnSpPr>
            <a:stCxn id="578" idx="6"/>
            <a:endCxn id="585" idx="2"/>
          </p:cNvCxnSpPr>
          <p:nvPr/>
        </p:nvCxnSpPr>
        <p:spPr>
          <a:xfrm>
            <a:off x="4360175" y="15113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616" name="Google Shape;616;p55"/>
          <p:cNvCxnSpPr>
            <a:stCxn id="578" idx="6"/>
            <a:endCxn id="586" idx="2"/>
          </p:cNvCxnSpPr>
          <p:nvPr/>
        </p:nvCxnSpPr>
        <p:spPr>
          <a:xfrm>
            <a:off x="4360175" y="15113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617" name="Google Shape;617;p55"/>
          <p:cNvCxnSpPr>
            <a:stCxn id="578" idx="6"/>
            <a:endCxn id="587" idx="2"/>
          </p:cNvCxnSpPr>
          <p:nvPr/>
        </p:nvCxnSpPr>
        <p:spPr>
          <a:xfrm>
            <a:off x="4360175" y="1511350"/>
            <a:ext cx="699300" cy="1866900"/>
          </a:xfrm>
          <a:prstGeom prst="straightConnector1">
            <a:avLst/>
          </a:prstGeom>
          <a:noFill/>
          <a:ln cap="flat" cmpd="sng" w="19050">
            <a:solidFill>
              <a:srgbClr val="1155CC"/>
            </a:solidFill>
            <a:prstDash val="solid"/>
            <a:round/>
            <a:headEnd len="med" w="med" type="none"/>
            <a:tailEnd len="med" w="med" type="triangle"/>
          </a:ln>
        </p:spPr>
      </p:cxnSp>
      <p:cxnSp>
        <p:nvCxnSpPr>
          <p:cNvPr id="618" name="Google Shape;618;p55"/>
          <p:cNvCxnSpPr>
            <a:stCxn id="578" idx="6"/>
            <a:endCxn id="588" idx="2"/>
          </p:cNvCxnSpPr>
          <p:nvPr/>
        </p:nvCxnSpPr>
        <p:spPr>
          <a:xfrm>
            <a:off x="4360175" y="1511350"/>
            <a:ext cx="699300" cy="2400300"/>
          </a:xfrm>
          <a:prstGeom prst="straightConnector1">
            <a:avLst/>
          </a:prstGeom>
          <a:noFill/>
          <a:ln cap="flat" cmpd="sng" w="19050">
            <a:solidFill>
              <a:srgbClr val="1155CC"/>
            </a:solidFill>
            <a:prstDash val="solid"/>
            <a:round/>
            <a:headEnd len="med" w="med" type="none"/>
            <a:tailEnd len="med" w="med" type="triangle"/>
          </a:ln>
        </p:spPr>
      </p:cxnSp>
      <p:sp>
        <p:nvSpPr>
          <p:cNvPr id="619" name="Google Shape;619;p55"/>
          <p:cNvSpPr/>
          <p:nvPr/>
        </p:nvSpPr>
        <p:spPr>
          <a:xfrm>
            <a:off x="6118875" y="18647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6118875" y="23981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6118875" y="29315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6118875" y="34649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a:off x="7178225" y="21314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a:off x="7178225" y="26648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7178225" y="3198250"/>
            <a:ext cx="360000" cy="360000"/>
          </a:xfrm>
          <a:prstGeom prst="ellipse">
            <a:avLst/>
          </a:prstGeom>
          <a:solidFill>
            <a:srgbClr val="00FFFF"/>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8237575" y="2664850"/>
            <a:ext cx="360000" cy="360000"/>
          </a:xfrm>
          <a:prstGeom prst="ellipse">
            <a:avLst/>
          </a:prstGeom>
          <a:solidFill>
            <a:srgbClr val="FF0000"/>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55"/>
          <p:cNvCxnSpPr>
            <a:endCxn id="620" idx="2"/>
          </p:cNvCxnSpPr>
          <p:nvPr/>
        </p:nvCxnSpPr>
        <p:spPr>
          <a:xfrm>
            <a:off x="54195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28" name="Google Shape;628;p55"/>
          <p:cNvCxnSpPr>
            <a:stCxn id="585" idx="6"/>
            <a:endCxn id="621" idx="2"/>
          </p:cNvCxnSpPr>
          <p:nvPr/>
        </p:nvCxnSpPr>
        <p:spPr>
          <a:xfrm>
            <a:off x="541952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29" name="Google Shape;629;p55"/>
          <p:cNvCxnSpPr>
            <a:stCxn id="585" idx="6"/>
            <a:endCxn id="622" idx="2"/>
          </p:cNvCxnSpPr>
          <p:nvPr/>
        </p:nvCxnSpPr>
        <p:spPr>
          <a:xfrm>
            <a:off x="5419525" y="23114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30" name="Google Shape;630;p55"/>
          <p:cNvCxnSpPr>
            <a:stCxn id="586" idx="6"/>
            <a:endCxn id="620" idx="2"/>
          </p:cNvCxnSpPr>
          <p:nvPr/>
        </p:nvCxnSpPr>
        <p:spPr>
          <a:xfrm flipH="1" rot="10800000">
            <a:off x="541952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31" name="Google Shape;631;p55"/>
          <p:cNvCxnSpPr>
            <a:stCxn id="586" idx="6"/>
            <a:endCxn id="621" idx="2"/>
          </p:cNvCxnSpPr>
          <p:nvPr/>
        </p:nvCxnSpPr>
        <p:spPr>
          <a:xfrm>
            <a:off x="541952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32" name="Google Shape;632;p55"/>
          <p:cNvCxnSpPr>
            <a:stCxn id="586" idx="6"/>
            <a:endCxn id="622" idx="2"/>
          </p:cNvCxnSpPr>
          <p:nvPr/>
        </p:nvCxnSpPr>
        <p:spPr>
          <a:xfrm>
            <a:off x="541952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33" name="Google Shape;633;p55"/>
          <p:cNvCxnSpPr>
            <a:stCxn id="587" idx="6"/>
            <a:endCxn id="620" idx="2"/>
          </p:cNvCxnSpPr>
          <p:nvPr/>
        </p:nvCxnSpPr>
        <p:spPr>
          <a:xfrm flipH="1" rot="10800000">
            <a:off x="541952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34" name="Google Shape;634;p55"/>
          <p:cNvCxnSpPr>
            <a:stCxn id="587" idx="6"/>
            <a:endCxn id="621" idx="2"/>
          </p:cNvCxnSpPr>
          <p:nvPr/>
        </p:nvCxnSpPr>
        <p:spPr>
          <a:xfrm flipH="1" rot="10800000">
            <a:off x="541952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35" name="Google Shape;635;p55"/>
          <p:cNvCxnSpPr>
            <a:stCxn id="587" idx="6"/>
            <a:endCxn id="622" idx="2"/>
          </p:cNvCxnSpPr>
          <p:nvPr/>
        </p:nvCxnSpPr>
        <p:spPr>
          <a:xfrm>
            <a:off x="5419525" y="33782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36" name="Google Shape;636;p55"/>
          <p:cNvCxnSpPr>
            <a:stCxn id="588" idx="6"/>
            <a:endCxn id="620" idx="2"/>
          </p:cNvCxnSpPr>
          <p:nvPr/>
        </p:nvCxnSpPr>
        <p:spPr>
          <a:xfrm flipH="1" rot="10800000">
            <a:off x="5419525" y="25781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37" name="Google Shape;637;p55"/>
          <p:cNvCxnSpPr>
            <a:stCxn id="588" idx="6"/>
            <a:endCxn id="622" idx="2"/>
          </p:cNvCxnSpPr>
          <p:nvPr/>
        </p:nvCxnSpPr>
        <p:spPr>
          <a:xfrm flipH="1" rot="10800000">
            <a:off x="5419525" y="36449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38" name="Google Shape;638;p55"/>
          <p:cNvCxnSpPr>
            <a:stCxn id="588" idx="6"/>
            <a:endCxn id="621" idx="2"/>
          </p:cNvCxnSpPr>
          <p:nvPr/>
        </p:nvCxnSpPr>
        <p:spPr>
          <a:xfrm flipH="1" rot="10800000">
            <a:off x="5419525" y="31115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39" name="Google Shape;639;p55"/>
          <p:cNvCxnSpPr/>
          <p:nvPr/>
        </p:nvCxnSpPr>
        <p:spPr>
          <a:xfrm flipH="1" rot="10800000">
            <a:off x="5419550" y="20447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40" name="Google Shape;640;p55"/>
          <p:cNvCxnSpPr>
            <a:stCxn id="584" idx="6"/>
            <a:endCxn id="619" idx="2"/>
          </p:cNvCxnSpPr>
          <p:nvPr/>
        </p:nvCxnSpPr>
        <p:spPr>
          <a:xfrm>
            <a:off x="5419525" y="17780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641" name="Google Shape;641;p55"/>
          <p:cNvCxnSpPr>
            <a:stCxn id="584" idx="6"/>
            <a:endCxn id="620" idx="2"/>
          </p:cNvCxnSpPr>
          <p:nvPr/>
        </p:nvCxnSpPr>
        <p:spPr>
          <a:xfrm>
            <a:off x="5419525" y="17780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642" name="Google Shape;642;p55"/>
          <p:cNvCxnSpPr>
            <a:stCxn id="584" idx="6"/>
            <a:endCxn id="621" idx="2"/>
          </p:cNvCxnSpPr>
          <p:nvPr/>
        </p:nvCxnSpPr>
        <p:spPr>
          <a:xfrm>
            <a:off x="5419525" y="17780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643" name="Google Shape;643;p55"/>
          <p:cNvCxnSpPr>
            <a:stCxn id="584" idx="6"/>
            <a:endCxn id="622" idx="2"/>
          </p:cNvCxnSpPr>
          <p:nvPr/>
        </p:nvCxnSpPr>
        <p:spPr>
          <a:xfrm>
            <a:off x="5419525" y="1778050"/>
            <a:ext cx="699300" cy="1866900"/>
          </a:xfrm>
          <a:prstGeom prst="straightConnector1">
            <a:avLst/>
          </a:prstGeom>
          <a:noFill/>
          <a:ln cap="flat" cmpd="sng" w="19050">
            <a:solidFill>
              <a:srgbClr val="1155CC"/>
            </a:solidFill>
            <a:prstDash val="solid"/>
            <a:round/>
            <a:headEnd len="med" w="med" type="none"/>
            <a:tailEnd len="med" w="med" type="triangle"/>
          </a:ln>
        </p:spPr>
      </p:cxnSp>
      <p:cxnSp>
        <p:nvCxnSpPr>
          <p:cNvPr id="644" name="Google Shape;644;p55"/>
          <p:cNvCxnSpPr>
            <a:stCxn id="586" idx="6"/>
            <a:endCxn id="619" idx="2"/>
          </p:cNvCxnSpPr>
          <p:nvPr/>
        </p:nvCxnSpPr>
        <p:spPr>
          <a:xfrm flipH="1" rot="10800000">
            <a:off x="5419525" y="20447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45" name="Google Shape;645;p55"/>
          <p:cNvCxnSpPr>
            <a:stCxn id="587" idx="6"/>
            <a:endCxn id="619" idx="2"/>
          </p:cNvCxnSpPr>
          <p:nvPr/>
        </p:nvCxnSpPr>
        <p:spPr>
          <a:xfrm flipH="1" rot="10800000">
            <a:off x="5419525" y="2044750"/>
            <a:ext cx="699300" cy="1333500"/>
          </a:xfrm>
          <a:prstGeom prst="straightConnector1">
            <a:avLst/>
          </a:prstGeom>
          <a:noFill/>
          <a:ln cap="flat" cmpd="sng" w="9525">
            <a:solidFill>
              <a:srgbClr val="A4C2F4"/>
            </a:solidFill>
            <a:prstDash val="solid"/>
            <a:round/>
            <a:headEnd len="med" w="med" type="none"/>
            <a:tailEnd len="med" w="med" type="triangle"/>
          </a:ln>
        </p:spPr>
      </p:cxnSp>
      <p:cxnSp>
        <p:nvCxnSpPr>
          <p:cNvPr id="646" name="Google Shape;646;p55"/>
          <p:cNvCxnSpPr>
            <a:stCxn id="588" idx="6"/>
            <a:endCxn id="619" idx="2"/>
          </p:cNvCxnSpPr>
          <p:nvPr/>
        </p:nvCxnSpPr>
        <p:spPr>
          <a:xfrm flipH="1" rot="10800000">
            <a:off x="5419525" y="2044750"/>
            <a:ext cx="699300" cy="1866900"/>
          </a:xfrm>
          <a:prstGeom prst="straightConnector1">
            <a:avLst/>
          </a:prstGeom>
          <a:noFill/>
          <a:ln cap="flat" cmpd="sng" w="9525">
            <a:solidFill>
              <a:srgbClr val="A4C2F4"/>
            </a:solidFill>
            <a:prstDash val="solid"/>
            <a:round/>
            <a:headEnd len="med" w="med" type="none"/>
            <a:tailEnd len="med" w="med" type="triangle"/>
          </a:ln>
        </p:spPr>
      </p:cxnSp>
      <p:cxnSp>
        <p:nvCxnSpPr>
          <p:cNvPr id="647" name="Google Shape;647;p55"/>
          <p:cNvCxnSpPr>
            <a:stCxn id="619" idx="6"/>
            <a:endCxn id="623" idx="2"/>
          </p:cNvCxnSpPr>
          <p:nvPr/>
        </p:nvCxnSpPr>
        <p:spPr>
          <a:xfrm>
            <a:off x="6478875" y="2044750"/>
            <a:ext cx="699300" cy="266700"/>
          </a:xfrm>
          <a:prstGeom prst="straightConnector1">
            <a:avLst/>
          </a:prstGeom>
          <a:noFill/>
          <a:ln cap="flat" cmpd="sng" w="19050">
            <a:solidFill>
              <a:srgbClr val="1155CC"/>
            </a:solidFill>
            <a:prstDash val="solid"/>
            <a:round/>
            <a:headEnd len="med" w="med" type="none"/>
            <a:tailEnd len="med" w="med" type="triangle"/>
          </a:ln>
        </p:spPr>
      </p:cxnSp>
      <p:cxnSp>
        <p:nvCxnSpPr>
          <p:cNvPr id="648" name="Google Shape;648;p55"/>
          <p:cNvCxnSpPr>
            <a:stCxn id="619" idx="6"/>
            <a:endCxn id="624" idx="2"/>
          </p:cNvCxnSpPr>
          <p:nvPr/>
        </p:nvCxnSpPr>
        <p:spPr>
          <a:xfrm>
            <a:off x="6478875" y="2044750"/>
            <a:ext cx="699300" cy="800100"/>
          </a:xfrm>
          <a:prstGeom prst="straightConnector1">
            <a:avLst/>
          </a:prstGeom>
          <a:noFill/>
          <a:ln cap="flat" cmpd="sng" w="19050">
            <a:solidFill>
              <a:srgbClr val="1155CC"/>
            </a:solidFill>
            <a:prstDash val="solid"/>
            <a:round/>
            <a:headEnd len="med" w="med" type="none"/>
            <a:tailEnd len="med" w="med" type="triangle"/>
          </a:ln>
        </p:spPr>
      </p:cxnSp>
      <p:cxnSp>
        <p:nvCxnSpPr>
          <p:cNvPr id="649" name="Google Shape;649;p55"/>
          <p:cNvCxnSpPr>
            <a:stCxn id="619" idx="6"/>
            <a:endCxn id="625" idx="2"/>
          </p:cNvCxnSpPr>
          <p:nvPr/>
        </p:nvCxnSpPr>
        <p:spPr>
          <a:xfrm>
            <a:off x="6478875" y="2044750"/>
            <a:ext cx="699300" cy="1333500"/>
          </a:xfrm>
          <a:prstGeom prst="straightConnector1">
            <a:avLst/>
          </a:prstGeom>
          <a:noFill/>
          <a:ln cap="flat" cmpd="sng" w="19050">
            <a:solidFill>
              <a:srgbClr val="1155CC"/>
            </a:solidFill>
            <a:prstDash val="solid"/>
            <a:round/>
            <a:headEnd len="med" w="med" type="none"/>
            <a:tailEnd len="med" w="med" type="triangle"/>
          </a:ln>
        </p:spPr>
      </p:cxnSp>
      <p:cxnSp>
        <p:nvCxnSpPr>
          <p:cNvPr id="650" name="Google Shape;650;p55"/>
          <p:cNvCxnSpPr>
            <a:stCxn id="623" idx="6"/>
            <a:endCxn id="626" idx="2"/>
          </p:cNvCxnSpPr>
          <p:nvPr/>
        </p:nvCxnSpPr>
        <p:spPr>
          <a:xfrm>
            <a:off x="7538225" y="2311450"/>
            <a:ext cx="699300" cy="533400"/>
          </a:xfrm>
          <a:prstGeom prst="straightConnector1">
            <a:avLst/>
          </a:prstGeom>
          <a:noFill/>
          <a:ln cap="flat" cmpd="sng" w="19050">
            <a:solidFill>
              <a:srgbClr val="1155CC"/>
            </a:solidFill>
            <a:prstDash val="solid"/>
            <a:round/>
            <a:headEnd len="med" w="med" type="none"/>
            <a:tailEnd len="med" w="med" type="triangle"/>
          </a:ln>
        </p:spPr>
      </p:cxnSp>
      <p:cxnSp>
        <p:nvCxnSpPr>
          <p:cNvPr id="651" name="Google Shape;651;p55"/>
          <p:cNvCxnSpPr>
            <a:stCxn id="624" idx="6"/>
            <a:endCxn id="626" idx="2"/>
          </p:cNvCxnSpPr>
          <p:nvPr/>
        </p:nvCxnSpPr>
        <p:spPr>
          <a:xfrm>
            <a:off x="7538225" y="2844850"/>
            <a:ext cx="699300" cy="0"/>
          </a:xfrm>
          <a:prstGeom prst="straightConnector1">
            <a:avLst/>
          </a:prstGeom>
          <a:noFill/>
          <a:ln cap="flat" cmpd="sng" w="19050">
            <a:solidFill>
              <a:srgbClr val="1155CC"/>
            </a:solidFill>
            <a:prstDash val="solid"/>
            <a:round/>
            <a:headEnd len="med" w="med" type="none"/>
            <a:tailEnd len="med" w="med" type="triangle"/>
          </a:ln>
        </p:spPr>
      </p:cxnSp>
      <p:cxnSp>
        <p:nvCxnSpPr>
          <p:cNvPr id="652" name="Google Shape;652;p55"/>
          <p:cNvCxnSpPr>
            <a:stCxn id="625" idx="6"/>
            <a:endCxn id="626" idx="2"/>
          </p:cNvCxnSpPr>
          <p:nvPr/>
        </p:nvCxnSpPr>
        <p:spPr>
          <a:xfrm flipH="1" rot="10800000">
            <a:off x="7538225" y="2844850"/>
            <a:ext cx="699300" cy="533400"/>
          </a:xfrm>
          <a:prstGeom prst="straightConnector1">
            <a:avLst/>
          </a:prstGeom>
          <a:noFill/>
          <a:ln cap="flat" cmpd="sng" w="19050">
            <a:solidFill>
              <a:srgbClr val="1155CC"/>
            </a:solidFill>
            <a:prstDash val="solid"/>
            <a:round/>
            <a:headEnd len="med" w="med" type="none"/>
            <a:tailEnd len="med" w="med" type="triangle"/>
          </a:ln>
        </p:spPr>
      </p:cxnSp>
      <p:cxnSp>
        <p:nvCxnSpPr>
          <p:cNvPr id="653" name="Google Shape;653;p55"/>
          <p:cNvCxnSpPr>
            <a:stCxn id="620" idx="6"/>
            <a:endCxn id="623" idx="2"/>
          </p:cNvCxnSpPr>
          <p:nvPr/>
        </p:nvCxnSpPr>
        <p:spPr>
          <a:xfrm flipH="1" rot="10800000">
            <a:off x="6478875" y="23114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54" name="Google Shape;654;p55"/>
          <p:cNvCxnSpPr>
            <a:stCxn id="620" idx="6"/>
            <a:endCxn id="624" idx="2"/>
          </p:cNvCxnSpPr>
          <p:nvPr/>
        </p:nvCxnSpPr>
        <p:spPr>
          <a:xfrm>
            <a:off x="6478875" y="25781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55" name="Google Shape;655;p55"/>
          <p:cNvCxnSpPr>
            <a:stCxn id="620" idx="6"/>
            <a:endCxn id="625" idx="2"/>
          </p:cNvCxnSpPr>
          <p:nvPr/>
        </p:nvCxnSpPr>
        <p:spPr>
          <a:xfrm>
            <a:off x="6478875" y="25781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56" name="Google Shape;656;p55"/>
          <p:cNvCxnSpPr>
            <a:stCxn id="621" idx="6"/>
            <a:endCxn id="623" idx="2"/>
          </p:cNvCxnSpPr>
          <p:nvPr/>
        </p:nvCxnSpPr>
        <p:spPr>
          <a:xfrm flipH="1" rot="10800000">
            <a:off x="6478875" y="23114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57" name="Google Shape;657;p55"/>
          <p:cNvCxnSpPr>
            <a:stCxn id="621" idx="6"/>
            <a:endCxn id="624" idx="2"/>
          </p:cNvCxnSpPr>
          <p:nvPr/>
        </p:nvCxnSpPr>
        <p:spPr>
          <a:xfrm flipH="1" rot="10800000">
            <a:off x="6478875" y="28448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58" name="Google Shape;658;p55"/>
          <p:cNvCxnSpPr>
            <a:stCxn id="621" idx="6"/>
            <a:endCxn id="625" idx="2"/>
          </p:cNvCxnSpPr>
          <p:nvPr/>
        </p:nvCxnSpPr>
        <p:spPr>
          <a:xfrm>
            <a:off x="6478875" y="3111550"/>
            <a:ext cx="699300" cy="266700"/>
          </a:xfrm>
          <a:prstGeom prst="straightConnector1">
            <a:avLst/>
          </a:prstGeom>
          <a:noFill/>
          <a:ln cap="flat" cmpd="sng" w="9525">
            <a:solidFill>
              <a:srgbClr val="A4C2F4"/>
            </a:solidFill>
            <a:prstDash val="solid"/>
            <a:round/>
            <a:headEnd len="med" w="med" type="none"/>
            <a:tailEnd len="med" w="med" type="triangle"/>
          </a:ln>
        </p:spPr>
      </p:cxnSp>
      <p:cxnSp>
        <p:nvCxnSpPr>
          <p:cNvPr id="659" name="Google Shape;659;p55"/>
          <p:cNvCxnSpPr>
            <a:stCxn id="622" idx="6"/>
          </p:cNvCxnSpPr>
          <p:nvPr/>
        </p:nvCxnSpPr>
        <p:spPr>
          <a:xfrm flipH="1" rot="10800000">
            <a:off x="6478875" y="3349750"/>
            <a:ext cx="699300" cy="295200"/>
          </a:xfrm>
          <a:prstGeom prst="straightConnector1">
            <a:avLst/>
          </a:prstGeom>
          <a:noFill/>
          <a:ln cap="flat" cmpd="sng" w="9525">
            <a:solidFill>
              <a:srgbClr val="A4C2F4"/>
            </a:solidFill>
            <a:prstDash val="solid"/>
            <a:round/>
            <a:headEnd len="med" w="med" type="none"/>
            <a:tailEnd len="med" w="med" type="triangle"/>
          </a:ln>
        </p:spPr>
      </p:cxnSp>
      <p:cxnSp>
        <p:nvCxnSpPr>
          <p:cNvPr id="660" name="Google Shape;660;p55"/>
          <p:cNvCxnSpPr>
            <a:stCxn id="622" idx="6"/>
            <a:endCxn id="624" idx="2"/>
          </p:cNvCxnSpPr>
          <p:nvPr/>
        </p:nvCxnSpPr>
        <p:spPr>
          <a:xfrm flipH="1" rot="10800000">
            <a:off x="6478875" y="2844850"/>
            <a:ext cx="699300" cy="800100"/>
          </a:xfrm>
          <a:prstGeom prst="straightConnector1">
            <a:avLst/>
          </a:prstGeom>
          <a:noFill/>
          <a:ln cap="flat" cmpd="sng" w="9525">
            <a:solidFill>
              <a:srgbClr val="A4C2F4"/>
            </a:solidFill>
            <a:prstDash val="solid"/>
            <a:round/>
            <a:headEnd len="med" w="med" type="none"/>
            <a:tailEnd len="med" w="med" type="triangle"/>
          </a:ln>
        </p:spPr>
      </p:cxnSp>
      <p:cxnSp>
        <p:nvCxnSpPr>
          <p:cNvPr id="661" name="Google Shape;661;p55"/>
          <p:cNvCxnSpPr>
            <a:stCxn id="622" idx="6"/>
            <a:endCxn id="623" idx="2"/>
          </p:cNvCxnSpPr>
          <p:nvPr/>
        </p:nvCxnSpPr>
        <p:spPr>
          <a:xfrm flipH="1" rot="10800000">
            <a:off x="6478875" y="2311450"/>
            <a:ext cx="699300" cy="1333500"/>
          </a:xfrm>
          <a:prstGeom prst="straightConnector1">
            <a:avLst/>
          </a:prstGeom>
          <a:noFill/>
          <a:ln cap="flat" cmpd="sng" w="9525">
            <a:solidFill>
              <a:srgbClr val="A4C2F4"/>
            </a:solidFill>
            <a:prstDash val="solid"/>
            <a:round/>
            <a:headEnd len="med" w="med" type="none"/>
            <a:tailEnd len="med" w="med" type="triangle"/>
          </a:ln>
        </p:spPr>
      </p:cxnSp>
      <p:sp>
        <p:nvSpPr>
          <p:cNvPr id="662" name="Google Shape;662;p55"/>
          <p:cNvSpPr txBox="1"/>
          <p:nvPr/>
        </p:nvSpPr>
        <p:spPr>
          <a:xfrm>
            <a:off x="4483200" y="1280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663" name="Google Shape;663;p55"/>
          <p:cNvSpPr txBox="1"/>
          <p:nvPr/>
        </p:nvSpPr>
        <p:spPr>
          <a:xfrm>
            <a:off x="4635600" y="1738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664" name="Google Shape;664;p55"/>
          <p:cNvSpPr txBox="1"/>
          <p:nvPr/>
        </p:nvSpPr>
        <p:spPr>
          <a:xfrm>
            <a:off x="4587450" y="3587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1J</a:t>
            </a:r>
            <a:r>
              <a:rPr b="1" baseline="30000" lang="it" sz="1000">
                <a:solidFill>
                  <a:srgbClr val="1155CC"/>
                </a:solidFill>
                <a:latin typeface="Playfair Display"/>
                <a:ea typeface="Playfair Display"/>
                <a:cs typeface="Playfair Display"/>
                <a:sym typeface="Playfair Display"/>
              </a:rPr>
              <a:t>(1)</a:t>
            </a:r>
            <a:endParaRPr b="1" baseline="30000" sz="1000">
              <a:solidFill>
                <a:srgbClr val="1155CC"/>
              </a:solidFill>
              <a:latin typeface="Playfair Display"/>
              <a:ea typeface="Playfair Display"/>
              <a:cs typeface="Playfair Display"/>
              <a:sym typeface="Playfair Display"/>
            </a:endParaRPr>
          </a:p>
        </p:txBody>
      </p:sp>
      <p:sp>
        <p:nvSpPr>
          <p:cNvPr id="665" name="Google Shape;665;p55"/>
          <p:cNvSpPr txBox="1"/>
          <p:nvPr/>
        </p:nvSpPr>
        <p:spPr>
          <a:xfrm>
            <a:off x="5702400" y="15857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666" name="Google Shape;666;p55"/>
          <p:cNvSpPr txBox="1"/>
          <p:nvPr/>
        </p:nvSpPr>
        <p:spPr>
          <a:xfrm>
            <a:off x="5854800" y="2119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667" name="Google Shape;667;p55"/>
          <p:cNvSpPr txBox="1"/>
          <p:nvPr/>
        </p:nvSpPr>
        <p:spPr>
          <a:xfrm>
            <a:off x="5931000" y="3185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1K</a:t>
            </a:r>
            <a:r>
              <a:rPr b="1" baseline="30000" lang="it" sz="1000">
                <a:solidFill>
                  <a:srgbClr val="1155CC"/>
                </a:solidFill>
                <a:latin typeface="Playfair Display"/>
                <a:ea typeface="Playfair Display"/>
                <a:cs typeface="Playfair Display"/>
                <a:sym typeface="Playfair Display"/>
              </a:rPr>
              <a:t>(2)</a:t>
            </a:r>
            <a:endParaRPr b="1" baseline="30000" sz="1000">
              <a:solidFill>
                <a:srgbClr val="1155CC"/>
              </a:solidFill>
              <a:latin typeface="Playfair Display"/>
              <a:ea typeface="Playfair Display"/>
              <a:cs typeface="Playfair Display"/>
              <a:sym typeface="Playfair Display"/>
            </a:endParaRPr>
          </a:p>
        </p:txBody>
      </p:sp>
      <p:sp>
        <p:nvSpPr>
          <p:cNvPr id="668" name="Google Shape;668;p55"/>
          <p:cNvSpPr txBox="1"/>
          <p:nvPr/>
        </p:nvSpPr>
        <p:spPr>
          <a:xfrm>
            <a:off x="6845400" y="1814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669" name="Google Shape;669;p55"/>
          <p:cNvSpPr txBox="1"/>
          <p:nvPr/>
        </p:nvSpPr>
        <p:spPr>
          <a:xfrm>
            <a:off x="6997800" y="2423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12</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670" name="Google Shape;670;p55"/>
          <p:cNvSpPr txBox="1"/>
          <p:nvPr/>
        </p:nvSpPr>
        <p:spPr>
          <a:xfrm>
            <a:off x="6845400" y="3338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1M</a:t>
            </a:r>
            <a:r>
              <a:rPr b="1" baseline="30000" lang="it" sz="1000">
                <a:solidFill>
                  <a:srgbClr val="1155CC"/>
                </a:solidFill>
                <a:latin typeface="Playfair Display"/>
                <a:ea typeface="Playfair Display"/>
                <a:cs typeface="Playfair Display"/>
                <a:sym typeface="Playfair Display"/>
              </a:rPr>
              <a:t>(3)</a:t>
            </a:r>
            <a:endParaRPr b="1" baseline="30000" sz="1000">
              <a:solidFill>
                <a:srgbClr val="1155CC"/>
              </a:solidFill>
              <a:latin typeface="Playfair Display"/>
              <a:ea typeface="Playfair Display"/>
              <a:cs typeface="Playfair Display"/>
              <a:sym typeface="Playfair Display"/>
            </a:endParaRPr>
          </a:p>
        </p:txBody>
      </p:sp>
      <p:sp>
        <p:nvSpPr>
          <p:cNvPr id="671" name="Google Shape;671;p55"/>
          <p:cNvSpPr txBox="1"/>
          <p:nvPr/>
        </p:nvSpPr>
        <p:spPr>
          <a:xfrm>
            <a:off x="7844750" y="21638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11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672" name="Google Shape;672;p55"/>
          <p:cNvSpPr txBox="1"/>
          <p:nvPr/>
        </p:nvSpPr>
        <p:spPr>
          <a:xfrm>
            <a:off x="7616150" y="25448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21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673" name="Google Shape;673;p55"/>
          <p:cNvSpPr txBox="1"/>
          <p:nvPr/>
        </p:nvSpPr>
        <p:spPr>
          <a:xfrm>
            <a:off x="7759800" y="309730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rgbClr val="1155CC"/>
                </a:solidFill>
                <a:latin typeface="Playfair Display"/>
                <a:ea typeface="Playfair Display"/>
                <a:cs typeface="Playfair Display"/>
                <a:sym typeface="Playfair Display"/>
              </a:rPr>
              <a:t>w</a:t>
            </a:r>
            <a:r>
              <a:rPr b="1" baseline="-25000" lang="it" sz="1000">
                <a:solidFill>
                  <a:srgbClr val="1155CC"/>
                </a:solidFill>
                <a:latin typeface="Playfair Display"/>
                <a:ea typeface="Playfair Display"/>
                <a:cs typeface="Playfair Display"/>
                <a:sym typeface="Playfair Display"/>
              </a:rPr>
              <a:t>31</a:t>
            </a:r>
            <a:r>
              <a:rPr b="1" baseline="30000" lang="it" sz="1000">
                <a:solidFill>
                  <a:srgbClr val="1155CC"/>
                </a:solidFill>
                <a:latin typeface="Playfair Display"/>
                <a:ea typeface="Playfair Display"/>
                <a:cs typeface="Playfair Display"/>
                <a:sym typeface="Playfair Display"/>
              </a:rPr>
              <a:t>(4)</a:t>
            </a:r>
            <a:endParaRPr b="1" baseline="30000" sz="1000">
              <a:solidFill>
                <a:srgbClr val="1155CC"/>
              </a:solidFill>
              <a:latin typeface="Playfair Display"/>
              <a:ea typeface="Playfair Display"/>
              <a:cs typeface="Playfair Display"/>
              <a:sym typeface="Playfair Display"/>
            </a:endParaRPr>
          </a:p>
        </p:txBody>
      </p:sp>
      <p:sp>
        <p:nvSpPr>
          <p:cNvPr id="674" name="Google Shape;674;p55"/>
          <p:cNvSpPr txBox="1"/>
          <p:nvPr/>
        </p:nvSpPr>
        <p:spPr>
          <a:xfrm>
            <a:off x="4030800" y="1331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1</a:t>
            </a:r>
            <a:endParaRPr b="1" baseline="30000" i="1" sz="1000">
              <a:solidFill>
                <a:srgbClr val="1155CC"/>
              </a:solidFill>
              <a:latin typeface="Playfair Display"/>
              <a:ea typeface="Playfair Display"/>
              <a:cs typeface="Playfair Display"/>
              <a:sym typeface="Playfair Display"/>
            </a:endParaRPr>
          </a:p>
        </p:txBody>
      </p:sp>
      <p:sp>
        <p:nvSpPr>
          <p:cNvPr id="675" name="Google Shape;675;p55"/>
          <p:cNvSpPr txBox="1"/>
          <p:nvPr/>
        </p:nvSpPr>
        <p:spPr>
          <a:xfrm>
            <a:off x="4030800" y="18647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2</a:t>
            </a:r>
            <a:endParaRPr b="1" baseline="30000" i="1" sz="1000">
              <a:solidFill>
                <a:srgbClr val="1155CC"/>
              </a:solidFill>
              <a:latin typeface="Playfair Display"/>
              <a:ea typeface="Playfair Display"/>
              <a:cs typeface="Playfair Display"/>
              <a:sym typeface="Playfair Display"/>
            </a:endParaRPr>
          </a:p>
        </p:txBody>
      </p:sp>
      <p:sp>
        <p:nvSpPr>
          <p:cNvPr id="676" name="Google Shape;676;p55"/>
          <p:cNvSpPr txBox="1"/>
          <p:nvPr/>
        </p:nvSpPr>
        <p:spPr>
          <a:xfrm>
            <a:off x="4030800" y="23981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3</a:t>
            </a:r>
            <a:endParaRPr b="1" baseline="30000" i="1" sz="1000">
              <a:solidFill>
                <a:srgbClr val="1155CC"/>
              </a:solidFill>
              <a:latin typeface="Playfair Display"/>
              <a:ea typeface="Playfair Display"/>
              <a:cs typeface="Playfair Display"/>
              <a:sym typeface="Playfair Display"/>
            </a:endParaRPr>
          </a:p>
        </p:txBody>
      </p:sp>
      <p:sp>
        <p:nvSpPr>
          <p:cNvPr id="677" name="Google Shape;677;p55"/>
          <p:cNvSpPr txBox="1"/>
          <p:nvPr/>
        </p:nvSpPr>
        <p:spPr>
          <a:xfrm>
            <a:off x="4030800" y="29315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4</a:t>
            </a:r>
            <a:endParaRPr b="1" baseline="30000" i="1" sz="1000">
              <a:solidFill>
                <a:srgbClr val="1155CC"/>
              </a:solidFill>
              <a:latin typeface="Playfair Display"/>
              <a:ea typeface="Playfair Display"/>
              <a:cs typeface="Playfair Display"/>
              <a:sym typeface="Playfair Display"/>
            </a:endParaRPr>
          </a:p>
        </p:txBody>
      </p:sp>
      <p:sp>
        <p:nvSpPr>
          <p:cNvPr id="678" name="Google Shape;678;p55"/>
          <p:cNvSpPr txBox="1"/>
          <p:nvPr/>
        </p:nvSpPr>
        <p:spPr>
          <a:xfrm>
            <a:off x="4030800" y="34649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5</a:t>
            </a:r>
            <a:endParaRPr b="1" baseline="30000" i="1" sz="1000">
              <a:solidFill>
                <a:srgbClr val="1155CC"/>
              </a:solidFill>
              <a:latin typeface="Playfair Display"/>
              <a:ea typeface="Playfair Display"/>
              <a:cs typeface="Playfair Display"/>
              <a:sym typeface="Playfair Display"/>
            </a:endParaRPr>
          </a:p>
        </p:txBody>
      </p:sp>
      <p:sp>
        <p:nvSpPr>
          <p:cNvPr id="679" name="Google Shape;679;p55"/>
          <p:cNvSpPr txBox="1"/>
          <p:nvPr/>
        </p:nvSpPr>
        <p:spPr>
          <a:xfrm>
            <a:off x="4030800" y="3998350"/>
            <a:ext cx="6048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x</a:t>
            </a:r>
            <a:r>
              <a:rPr b="1" baseline="-25000" i="1" lang="it" sz="1000">
                <a:solidFill>
                  <a:srgbClr val="1155CC"/>
                </a:solidFill>
                <a:latin typeface="Playfair Display"/>
                <a:ea typeface="Playfair Display"/>
                <a:cs typeface="Playfair Display"/>
                <a:sym typeface="Playfair Display"/>
              </a:rPr>
              <a:t>N</a:t>
            </a:r>
            <a:endParaRPr b="1" baseline="30000" i="1" sz="1000">
              <a:solidFill>
                <a:srgbClr val="1155CC"/>
              </a:solidFill>
              <a:latin typeface="Playfair Display"/>
              <a:ea typeface="Playfair Display"/>
              <a:cs typeface="Playfair Display"/>
              <a:sym typeface="Playfair Display"/>
            </a:endParaRPr>
          </a:p>
        </p:txBody>
      </p:sp>
      <p:sp>
        <p:nvSpPr>
          <p:cNvPr id="680" name="Google Shape;680;p55"/>
          <p:cNvSpPr txBox="1"/>
          <p:nvPr/>
        </p:nvSpPr>
        <p:spPr>
          <a:xfrm>
            <a:off x="8204875" y="2664775"/>
            <a:ext cx="6978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000">
                <a:solidFill>
                  <a:srgbClr val="1155CC"/>
                </a:solidFill>
                <a:latin typeface="Playfair Display"/>
                <a:ea typeface="Playfair Display"/>
                <a:cs typeface="Playfair Display"/>
                <a:sym typeface="Playfair Display"/>
              </a:rPr>
              <a:t>y(x)</a:t>
            </a:r>
            <a:endParaRPr b="1" baseline="30000" i="1" sz="1000">
              <a:solidFill>
                <a:srgbClr val="1155CC"/>
              </a:solidFill>
              <a:latin typeface="Playfair Display"/>
              <a:ea typeface="Playfair Display"/>
              <a:cs typeface="Playfair Display"/>
              <a:sym typeface="Playfair Display"/>
            </a:endParaRPr>
          </a:p>
        </p:txBody>
      </p:sp>
      <p:pic>
        <p:nvPicPr>
          <p:cNvPr id="681" name="Google Shape;681;p55"/>
          <p:cNvPicPr preferRelativeResize="0"/>
          <p:nvPr/>
        </p:nvPicPr>
        <p:blipFill>
          <a:blip r:embed="rId3">
            <a:alphaModFix/>
          </a:blip>
          <a:stretch>
            <a:fillRect/>
          </a:stretch>
        </p:blipFill>
        <p:spPr>
          <a:xfrm>
            <a:off x="277725" y="1596201"/>
            <a:ext cx="3329159" cy="883875"/>
          </a:xfrm>
          <a:prstGeom prst="rect">
            <a:avLst/>
          </a:prstGeom>
          <a:noFill/>
          <a:ln>
            <a:noFill/>
          </a:ln>
        </p:spPr>
      </p:pic>
      <p:pic>
        <p:nvPicPr>
          <p:cNvPr id="682" name="Google Shape;682;p55"/>
          <p:cNvPicPr preferRelativeResize="0"/>
          <p:nvPr/>
        </p:nvPicPr>
        <p:blipFill>
          <a:blip r:embed="rId4">
            <a:alphaModFix/>
          </a:blip>
          <a:stretch>
            <a:fillRect/>
          </a:stretch>
        </p:blipFill>
        <p:spPr>
          <a:xfrm>
            <a:off x="884532" y="3055400"/>
            <a:ext cx="2256317" cy="800100"/>
          </a:xfrm>
          <a:prstGeom prst="rect">
            <a:avLst/>
          </a:prstGeom>
          <a:noFill/>
          <a:ln>
            <a:noFill/>
          </a:ln>
        </p:spPr>
      </p:pic>
      <p:pic>
        <p:nvPicPr>
          <p:cNvPr id="683" name="Google Shape;683;p55"/>
          <p:cNvPicPr preferRelativeResize="0"/>
          <p:nvPr/>
        </p:nvPicPr>
        <p:blipFill>
          <a:blip r:embed="rId5">
            <a:alphaModFix/>
          </a:blip>
          <a:stretch>
            <a:fillRect/>
          </a:stretch>
        </p:blipFill>
        <p:spPr>
          <a:xfrm>
            <a:off x="1186650" y="4430825"/>
            <a:ext cx="1511290" cy="470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Example of ML: boosted decision tree (BDT)</a:t>
            </a:r>
            <a:endParaRPr b="1">
              <a:solidFill>
                <a:srgbClr val="1155CC"/>
              </a:solidFill>
              <a:latin typeface="Playfair Display"/>
              <a:ea typeface="Playfair Display"/>
              <a:cs typeface="Playfair Display"/>
              <a:sym typeface="Playfair Display"/>
            </a:endParaRPr>
          </a:p>
        </p:txBody>
      </p:sp>
      <p:pic>
        <p:nvPicPr>
          <p:cNvPr id="689" name="Google Shape;689;p56"/>
          <p:cNvPicPr preferRelativeResize="0"/>
          <p:nvPr/>
        </p:nvPicPr>
        <p:blipFill>
          <a:blip r:embed="rId3">
            <a:alphaModFix/>
          </a:blip>
          <a:stretch>
            <a:fillRect/>
          </a:stretch>
        </p:blipFill>
        <p:spPr>
          <a:xfrm>
            <a:off x="3768425" y="651625"/>
            <a:ext cx="5223175" cy="4123801"/>
          </a:xfrm>
          <a:prstGeom prst="rect">
            <a:avLst/>
          </a:prstGeom>
          <a:noFill/>
          <a:ln>
            <a:noFill/>
          </a:ln>
        </p:spPr>
      </p:pic>
      <p:sp>
        <p:nvSpPr>
          <p:cNvPr id="690" name="Google Shape;690;p56"/>
          <p:cNvSpPr txBox="1"/>
          <p:nvPr/>
        </p:nvSpPr>
        <p:spPr>
          <a:xfrm>
            <a:off x="224000" y="772750"/>
            <a:ext cx="3662700" cy="42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BDT is one of the most used ML algorithms in HEP (but not necessarily the best)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A decision tree is a subsequent series of cuts on randomly selected variables.</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After a certain number of steps, it stops and it classifies the selection as signal S or background B.</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cuts are chosen to minimise loss.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This is an example of weak classifier, as a single tree is basically an automated procedure to </a:t>
            </a:r>
            <a:r>
              <a:rPr lang="it">
                <a:latin typeface="Playfair Display"/>
                <a:ea typeface="Playfair Display"/>
                <a:cs typeface="Playfair Display"/>
                <a:sym typeface="Playfair Display"/>
              </a:rPr>
              <a:t>apply a series of cuts.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In order to boost the performances we need a higher level of complexity.</a:t>
            </a:r>
            <a:endParaRPr>
              <a:latin typeface="Playfair Display"/>
              <a:ea typeface="Playfair Display"/>
              <a:cs typeface="Playfair Display"/>
              <a:sym typeface="Playfair Display"/>
            </a:endParaRPr>
          </a:p>
        </p:txBody>
      </p:sp>
      <p:sp>
        <p:nvSpPr>
          <p:cNvPr id="691" name="Google Shape;691;p56"/>
          <p:cNvSpPr txBox="1"/>
          <p:nvPr/>
        </p:nvSpPr>
        <p:spPr>
          <a:xfrm>
            <a:off x="7878775" y="4303600"/>
            <a:ext cx="9663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Leaf</a:t>
            </a:r>
            <a:endParaRPr b="1">
              <a:solidFill>
                <a:srgbClr val="1155CC"/>
              </a:solidFill>
              <a:latin typeface="Playfair Display"/>
              <a:ea typeface="Playfair Display"/>
              <a:cs typeface="Playfair Display"/>
              <a:sym typeface="Playfair Display"/>
            </a:endParaRPr>
          </a:p>
        </p:txBody>
      </p:sp>
      <p:cxnSp>
        <p:nvCxnSpPr>
          <p:cNvPr id="692" name="Google Shape;692;p56"/>
          <p:cNvCxnSpPr/>
          <p:nvPr/>
        </p:nvCxnSpPr>
        <p:spPr>
          <a:xfrm flipH="1" rot="10800000">
            <a:off x="8213250" y="3545600"/>
            <a:ext cx="185700" cy="780300"/>
          </a:xfrm>
          <a:prstGeom prst="straightConnector1">
            <a:avLst/>
          </a:prstGeom>
          <a:noFill/>
          <a:ln cap="flat" cmpd="sng" w="19050">
            <a:solidFill>
              <a:srgbClr val="1155CC"/>
            </a:solidFill>
            <a:prstDash val="solid"/>
            <a:round/>
            <a:headEnd len="med" w="med" type="none"/>
            <a:tailEnd len="med" w="med" type="stealth"/>
          </a:ln>
        </p:spPr>
      </p:cxnSp>
      <p:cxnSp>
        <p:nvCxnSpPr>
          <p:cNvPr id="693" name="Google Shape;693;p56"/>
          <p:cNvCxnSpPr/>
          <p:nvPr/>
        </p:nvCxnSpPr>
        <p:spPr>
          <a:xfrm rot="10800000">
            <a:off x="7395850" y="3552925"/>
            <a:ext cx="639000" cy="758100"/>
          </a:xfrm>
          <a:prstGeom prst="straightConnector1">
            <a:avLst/>
          </a:prstGeom>
          <a:noFill/>
          <a:ln cap="flat" cmpd="sng" w="19050">
            <a:solidFill>
              <a:srgbClr val="1155CC"/>
            </a:solidFill>
            <a:prstDash val="solid"/>
            <a:round/>
            <a:headEnd len="med" w="med" type="none"/>
            <a:tailEnd len="med" w="med" type="stealth"/>
          </a:ln>
        </p:spPr>
      </p:cxnSp>
      <p:cxnSp>
        <p:nvCxnSpPr>
          <p:cNvPr id="694" name="Google Shape;694;p56"/>
          <p:cNvCxnSpPr/>
          <p:nvPr/>
        </p:nvCxnSpPr>
        <p:spPr>
          <a:xfrm rot="10800000">
            <a:off x="7001575" y="4437300"/>
            <a:ext cx="877200" cy="63300"/>
          </a:xfrm>
          <a:prstGeom prst="straightConnector1">
            <a:avLst/>
          </a:prstGeom>
          <a:noFill/>
          <a:ln cap="flat" cmpd="sng" w="19050">
            <a:solidFill>
              <a:srgbClr val="1155CC"/>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Example of ML: boosted decision tree (BDT)</a:t>
            </a:r>
            <a:endParaRPr b="1">
              <a:solidFill>
                <a:srgbClr val="1155CC"/>
              </a:solidFill>
              <a:latin typeface="Playfair Display"/>
              <a:ea typeface="Playfair Display"/>
              <a:cs typeface="Playfair Display"/>
              <a:sym typeface="Playfair Display"/>
            </a:endParaRPr>
          </a:p>
        </p:txBody>
      </p:sp>
      <p:sp>
        <p:nvSpPr>
          <p:cNvPr id="700" name="Google Shape;700;p57"/>
          <p:cNvSpPr txBox="1"/>
          <p:nvPr/>
        </p:nvSpPr>
        <p:spPr>
          <a:xfrm>
            <a:off x="224000" y="772750"/>
            <a:ext cx="8806800" cy="42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latin typeface="Playfair Display"/>
                <a:ea typeface="Playfair Display"/>
                <a:cs typeface="Playfair Display"/>
                <a:sym typeface="Playfair Display"/>
              </a:rPr>
              <a:t>This is achieved by the so-called </a:t>
            </a:r>
            <a:r>
              <a:rPr b="1" lang="it">
                <a:solidFill>
                  <a:srgbClr val="1155CC"/>
                </a:solidFill>
                <a:latin typeface="Playfair Display"/>
                <a:ea typeface="Playfair Display"/>
                <a:cs typeface="Playfair Display"/>
                <a:sym typeface="Playfair Display"/>
              </a:rPr>
              <a:t>Random Forest</a:t>
            </a:r>
            <a:r>
              <a:rPr lang="it">
                <a:solidFill>
                  <a:schemeClr val="dk1"/>
                </a:solidFill>
                <a:latin typeface="Playfair Display"/>
                <a:ea typeface="Playfair Display"/>
                <a:cs typeface="Playfair Display"/>
                <a:sym typeface="Playfair Display"/>
              </a:rPr>
              <a:t>. </a:t>
            </a:r>
            <a:endParaRPr>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it">
                <a:solidFill>
                  <a:schemeClr val="dk1"/>
                </a:solidFill>
                <a:latin typeface="Playfair Display"/>
                <a:ea typeface="Playfair Display"/>
                <a:cs typeface="Playfair Display"/>
                <a:sym typeface="Playfair Display"/>
              </a:rPr>
              <a:t>A large number of trees contribute to the final </a:t>
            </a:r>
            <a:endParaRPr>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it">
                <a:solidFill>
                  <a:schemeClr val="dk1"/>
                </a:solidFill>
                <a:latin typeface="Playfair Display"/>
                <a:ea typeface="Playfair Display"/>
                <a:cs typeface="Playfair Display"/>
                <a:sym typeface="Playfair Display"/>
              </a:rPr>
              <a:t>output. </a:t>
            </a:r>
            <a:r>
              <a:rPr lang="it">
                <a:latin typeface="Playfair Display"/>
                <a:ea typeface="Playfair Display"/>
                <a:cs typeface="Playfair Display"/>
                <a:sym typeface="Playfair Display"/>
              </a:rPr>
              <a:t>For each input event, the output of all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trees is considered and the final decision is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calculated as the average of the single ones.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We could use the information of a tree into the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training of another tree.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We can, therefore, create a forest by iteratively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adding new trees which are optimised based on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the decisions obtained in the previous iteration.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it">
                <a:latin typeface="Playfair Display"/>
                <a:ea typeface="Playfair Display"/>
                <a:cs typeface="Playfair Display"/>
                <a:sym typeface="Playfair Display"/>
              </a:rPr>
              <a:t>This procedure is called </a:t>
            </a:r>
            <a:r>
              <a:rPr b="1" lang="it">
                <a:solidFill>
                  <a:srgbClr val="1155CC"/>
                </a:solidFill>
                <a:latin typeface="Playfair Display"/>
                <a:ea typeface="Playfair Display"/>
                <a:cs typeface="Playfair Display"/>
                <a:sym typeface="Playfair Display"/>
              </a:rPr>
              <a:t>boosting</a:t>
            </a:r>
            <a:r>
              <a:rPr lang="it">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701" name="Google Shape;701;p57"/>
          <p:cNvPicPr preferRelativeResize="0"/>
          <p:nvPr/>
        </p:nvPicPr>
        <p:blipFill>
          <a:blip r:embed="rId3">
            <a:alphaModFix/>
          </a:blip>
          <a:stretch>
            <a:fillRect/>
          </a:stretch>
        </p:blipFill>
        <p:spPr>
          <a:xfrm>
            <a:off x="4256000" y="1215400"/>
            <a:ext cx="4832050" cy="3064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ROC curve and AUC discriminant</a:t>
            </a:r>
            <a:endParaRPr b="1">
              <a:solidFill>
                <a:srgbClr val="1155CC"/>
              </a:solidFill>
              <a:latin typeface="Playfair Display"/>
              <a:ea typeface="Playfair Display"/>
              <a:cs typeface="Playfair Display"/>
              <a:sym typeface="Playfair Display"/>
            </a:endParaRPr>
          </a:p>
        </p:txBody>
      </p:sp>
      <p:sp>
        <p:nvSpPr>
          <p:cNvPr id="707" name="Google Shape;707;p58"/>
          <p:cNvSpPr txBox="1"/>
          <p:nvPr/>
        </p:nvSpPr>
        <p:spPr>
          <a:xfrm>
            <a:off x="363100" y="691900"/>
            <a:ext cx="84087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The ROC (Receiver Operating Characteristic) curve is a graphical system to assess the </a:t>
            </a:r>
            <a:r>
              <a:rPr lang="it">
                <a:latin typeface="Playfair Display"/>
                <a:ea typeface="Playfair Display"/>
                <a:cs typeface="Playfair Display"/>
                <a:sym typeface="Playfair Display"/>
              </a:rPr>
              <a:t>quality of a classifier and they are largely used with machine learning algorithms.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pic>
        <p:nvPicPr>
          <p:cNvPr id="708" name="Google Shape;708;p58"/>
          <p:cNvPicPr preferRelativeResize="0"/>
          <p:nvPr/>
        </p:nvPicPr>
        <p:blipFill>
          <a:blip r:embed="rId3">
            <a:alphaModFix/>
          </a:blip>
          <a:stretch>
            <a:fillRect/>
          </a:stretch>
        </p:blipFill>
        <p:spPr>
          <a:xfrm>
            <a:off x="753675" y="1724025"/>
            <a:ext cx="4016176" cy="2152649"/>
          </a:xfrm>
          <a:prstGeom prst="rect">
            <a:avLst/>
          </a:prstGeom>
          <a:noFill/>
          <a:ln>
            <a:noFill/>
          </a:ln>
        </p:spPr>
      </p:pic>
      <p:pic>
        <p:nvPicPr>
          <p:cNvPr descr="Receiver operating characteristic - Wikipedia" id="709" name="Google Shape;709;p58"/>
          <p:cNvPicPr preferRelativeResize="0"/>
          <p:nvPr/>
        </p:nvPicPr>
        <p:blipFill>
          <a:blip r:embed="rId4">
            <a:alphaModFix/>
          </a:blip>
          <a:stretch>
            <a:fillRect/>
          </a:stretch>
        </p:blipFill>
        <p:spPr>
          <a:xfrm>
            <a:off x="5333925" y="1724025"/>
            <a:ext cx="2219214" cy="2152649"/>
          </a:xfrm>
          <a:prstGeom prst="rect">
            <a:avLst/>
          </a:prstGeom>
          <a:noFill/>
          <a:ln>
            <a:noFill/>
          </a:ln>
        </p:spPr>
      </p:pic>
      <p:sp>
        <p:nvSpPr>
          <p:cNvPr id="710" name="Google Shape;710;p58"/>
          <p:cNvSpPr txBox="1"/>
          <p:nvPr/>
        </p:nvSpPr>
        <p:spPr>
          <a:xfrm>
            <a:off x="4589800" y="1296150"/>
            <a:ext cx="1102800" cy="302100"/>
          </a:xfrm>
          <a:prstGeom prst="rect">
            <a:avLst/>
          </a:prstGeom>
          <a:noFill/>
          <a:ln cap="flat" cmpd="sng" w="19050">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 sz="900">
                <a:solidFill>
                  <a:srgbClr val="1155CC"/>
                </a:solidFill>
                <a:latin typeface="Playfair Display"/>
                <a:ea typeface="Playfair Display"/>
                <a:cs typeface="Playfair Display"/>
                <a:sym typeface="Playfair Display"/>
              </a:rPr>
              <a:t>Perfect classifier</a:t>
            </a:r>
            <a:endParaRPr b="1" sz="900">
              <a:solidFill>
                <a:srgbClr val="1155CC"/>
              </a:solidFill>
              <a:latin typeface="Playfair Display"/>
              <a:ea typeface="Playfair Display"/>
              <a:cs typeface="Playfair Display"/>
              <a:sym typeface="Playfair Display"/>
            </a:endParaRPr>
          </a:p>
        </p:txBody>
      </p:sp>
      <p:sp>
        <p:nvSpPr>
          <p:cNvPr id="711" name="Google Shape;711;p58"/>
          <p:cNvSpPr/>
          <p:nvPr/>
        </p:nvSpPr>
        <p:spPr>
          <a:xfrm>
            <a:off x="4639425" y="1724025"/>
            <a:ext cx="111600" cy="1086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58"/>
          <p:cNvSpPr/>
          <p:nvPr/>
        </p:nvSpPr>
        <p:spPr>
          <a:xfrm>
            <a:off x="5531350" y="1709600"/>
            <a:ext cx="111600" cy="1086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3" name="Google Shape;713;p58"/>
          <p:cNvCxnSpPr>
            <a:stCxn id="710" idx="2"/>
            <a:endCxn id="711" idx="7"/>
          </p:cNvCxnSpPr>
          <p:nvPr/>
        </p:nvCxnSpPr>
        <p:spPr>
          <a:xfrm flipH="1">
            <a:off x="4734700" y="1598250"/>
            <a:ext cx="406500" cy="141600"/>
          </a:xfrm>
          <a:prstGeom prst="straightConnector1">
            <a:avLst/>
          </a:prstGeom>
          <a:noFill/>
          <a:ln cap="flat" cmpd="sng" w="9525">
            <a:solidFill>
              <a:srgbClr val="1155CC"/>
            </a:solidFill>
            <a:prstDash val="solid"/>
            <a:round/>
            <a:headEnd len="med" w="med" type="none"/>
            <a:tailEnd len="med" w="med" type="triangle"/>
          </a:ln>
        </p:spPr>
      </p:cxnSp>
      <p:cxnSp>
        <p:nvCxnSpPr>
          <p:cNvPr id="714" name="Google Shape;714;p58"/>
          <p:cNvCxnSpPr>
            <a:stCxn id="710" idx="2"/>
            <a:endCxn id="712" idx="1"/>
          </p:cNvCxnSpPr>
          <p:nvPr/>
        </p:nvCxnSpPr>
        <p:spPr>
          <a:xfrm>
            <a:off x="5141200" y="1598250"/>
            <a:ext cx="406500" cy="127200"/>
          </a:xfrm>
          <a:prstGeom prst="straightConnector1">
            <a:avLst/>
          </a:prstGeom>
          <a:noFill/>
          <a:ln cap="flat" cmpd="sng" w="9525">
            <a:solidFill>
              <a:srgbClr val="1155CC"/>
            </a:solidFill>
            <a:prstDash val="solid"/>
            <a:round/>
            <a:headEnd len="med" w="med" type="none"/>
            <a:tailEnd len="med" w="med" type="triangle"/>
          </a:ln>
        </p:spPr>
      </p:cxnSp>
      <p:cxnSp>
        <p:nvCxnSpPr>
          <p:cNvPr id="715" name="Google Shape;715;p58"/>
          <p:cNvCxnSpPr/>
          <p:nvPr/>
        </p:nvCxnSpPr>
        <p:spPr>
          <a:xfrm>
            <a:off x="1177950" y="1769775"/>
            <a:ext cx="2839200" cy="1824000"/>
          </a:xfrm>
          <a:prstGeom prst="straightConnector1">
            <a:avLst/>
          </a:prstGeom>
          <a:noFill/>
          <a:ln cap="flat" cmpd="sng" w="9525">
            <a:solidFill>
              <a:schemeClr val="dk2"/>
            </a:solidFill>
            <a:prstDash val="dash"/>
            <a:round/>
            <a:headEnd len="med" w="med" type="none"/>
            <a:tailEnd len="med" w="med" type="none"/>
          </a:ln>
        </p:spPr>
      </p:cxnSp>
      <p:sp>
        <p:nvSpPr>
          <p:cNvPr id="716" name="Google Shape;716;p58"/>
          <p:cNvSpPr txBox="1"/>
          <p:nvPr/>
        </p:nvSpPr>
        <p:spPr>
          <a:xfrm>
            <a:off x="4429700" y="4115550"/>
            <a:ext cx="1364400" cy="302100"/>
          </a:xfrm>
          <a:prstGeom prst="rect">
            <a:avLst/>
          </a:prstGeom>
          <a:noFill/>
          <a:ln cap="flat" cmpd="sng" w="19050">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it" sz="900">
                <a:solidFill>
                  <a:srgbClr val="1155CC"/>
                </a:solidFill>
                <a:latin typeface="Playfair Display"/>
                <a:ea typeface="Playfair Display"/>
                <a:cs typeface="Playfair Display"/>
                <a:sym typeface="Playfair Display"/>
              </a:rPr>
              <a:t>Random classification</a:t>
            </a:r>
            <a:endParaRPr b="1" sz="900">
              <a:solidFill>
                <a:srgbClr val="1155CC"/>
              </a:solidFill>
              <a:latin typeface="Playfair Display"/>
              <a:ea typeface="Playfair Display"/>
              <a:cs typeface="Playfair Display"/>
              <a:sym typeface="Playfair Display"/>
            </a:endParaRPr>
          </a:p>
        </p:txBody>
      </p:sp>
      <p:cxnSp>
        <p:nvCxnSpPr>
          <p:cNvPr id="717" name="Google Shape;717;p58"/>
          <p:cNvCxnSpPr/>
          <p:nvPr/>
        </p:nvCxnSpPr>
        <p:spPr>
          <a:xfrm rot="10800000">
            <a:off x="3922650" y="3470850"/>
            <a:ext cx="1188000" cy="644700"/>
          </a:xfrm>
          <a:prstGeom prst="straightConnector1">
            <a:avLst/>
          </a:prstGeom>
          <a:noFill/>
          <a:ln cap="flat" cmpd="sng" w="9525">
            <a:solidFill>
              <a:srgbClr val="1155CC"/>
            </a:solidFill>
            <a:prstDash val="solid"/>
            <a:round/>
            <a:headEnd len="med" w="med" type="none"/>
            <a:tailEnd len="med" w="med" type="triangle"/>
          </a:ln>
        </p:spPr>
      </p:cxnSp>
      <p:cxnSp>
        <p:nvCxnSpPr>
          <p:cNvPr id="718" name="Google Shape;718;p58"/>
          <p:cNvCxnSpPr>
            <a:stCxn id="716" idx="0"/>
          </p:cNvCxnSpPr>
          <p:nvPr/>
        </p:nvCxnSpPr>
        <p:spPr>
          <a:xfrm flipH="1" rot="10800000">
            <a:off x="5111900" y="3516750"/>
            <a:ext cx="618900" cy="598800"/>
          </a:xfrm>
          <a:prstGeom prst="straightConnector1">
            <a:avLst/>
          </a:prstGeom>
          <a:noFill/>
          <a:ln cap="flat" cmpd="sng" w="9525">
            <a:solidFill>
              <a:srgbClr val="1155CC"/>
            </a:solidFill>
            <a:prstDash val="solid"/>
            <a:round/>
            <a:headEnd len="med" w="med" type="none"/>
            <a:tailEnd len="med" w="med" type="triangle"/>
          </a:ln>
        </p:spPr>
      </p:cxnSp>
      <p:sp>
        <p:nvSpPr>
          <p:cNvPr id="719" name="Google Shape;719;p58"/>
          <p:cNvSpPr txBox="1"/>
          <p:nvPr/>
        </p:nvSpPr>
        <p:spPr>
          <a:xfrm>
            <a:off x="800550" y="4491625"/>
            <a:ext cx="81570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latin typeface="Playfair Display"/>
                <a:ea typeface="Playfair Display"/>
                <a:cs typeface="Playfair Display"/>
                <a:sym typeface="Playfair Display"/>
              </a:rPr>
              <a:t>The area under the </a:t>
            </a:r>
            <a:r>
              <a:rPr lang="it">
                <a:latin typeface="Playfair Display"/>
                <a:ea typeface="Playfair Display"/>
                <a:cs typeface="Playfair Display"/>
                <a:sym typeface="Playfair Display"/>
              </a:rPr>
              <a:t>curve</a:t>
            </a:r>
            <a:r>
              <a:rPr lang="it">
                <a:latin typeface="Playfair Display"/>
                <a:ea typeface="Playfair Display"/>
                <a:cs typeface="Playfair Display"/>
                <a:sym typeface="Playfair Display"/>
              </a:rPr>
              <a:t> (AUC) is often used as discriminant to select which classifier works best in the specific situation</a:t>
            </a:r>
            <a:endParaRPr>
              <a:latin typeface="Playfair Display"/>
              <a:ea typeface="Playfair Display"/>
              <a:cs typeface="Playfair Display"/>
              <a:sym typeface="Playfair Dis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Undertraining and overtraining</a:t>
            </a:r>
            <a:endParaRPr b="1">
              <a:solidFill>
                <a:srgbClr val="1155CC"/>
              </a:solidFill>
              <a:latin typeface="Playfair Display"/>
              <a:ea typeface="Playfair Display"/>
              <a:cs typeface="Playfair Display"/>
              <a:sym typeface="Playfair Display"/>
            </a:endParaRPr>
          </a:p>
        </p:txBody>
      </p:sp>
      <p:sp>
        <p:nvSpPr>
          <p:cNvPr id="725" name="Google Shape;725;p59"/>
          <p:cNvSpPr txBox="1"/>
          <p:nvPr/>
        </p:nvSpPr>
        <p:spPr>
          <a:xfrm>
            <a:off x="363100" y="691900"/>
            <a:ext cx="8408700" cy="19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Playfair Display"/>
                <a:ea typeface="Playfair Display"/>
                <a:cs typeface="Playfair Display"/>
                <a:sym typeface="Playfair Display"/>
              </a:rPr>
              <a:t>Any ML algorithm suffers from two </a:t>
            </a:r>
            <a:r>
              <a:rPr lang="it" sz="1200">
                <a:latin typeface="Playfair Display"/>
                <a:ea typeface="Playfair Display"/>
                <a:cs typeface="Playfair Display"/>
                <a:sym typeface="Playfair Display"/>
              </a:rPr>
              <a:t>general potential problems: </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4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b="1" lang="it" sz="1200">
                <a:solidFill>
                  <a:srgbClr val="1155CC"/>
                </a:solidFill>
                <a:latin typeface="Playfair Display"/>
                <a:ea typeface="Playfair Display"/>
                <a:cs typeface="Playfair Display"/>
                <a:sym typeface="Playfair Display"/>
              </a:rPr>
              <a:t>Undertraining</a:t>
            </a:r>
            <a:r>
              <a:rPr lang="it" sz="1200">
                <a:latin typeface="Playfair Display"/>
                <a:ea typeface="Playfair Display"/>
                <a:cs typeface="Playfair Display"/>
                <a:sym typeface="Playfair Display"/>
              </a:rPr>
              <a:t>: the size of the training sample is not large enough to properly populate the hyperspace of the input variables, but the algorithm parameters are tuned to reflect this issue. In this case, </a:t>
            </a:r>
            <a:r>
              <a:rPr b="1" lang="it" sz="1200">
                <a:solidFill>
                  <a:srgbClr val="1155CC"/>
                </a:solidFill>
                <a:latin typeface="Playfair Display"/>
                <a:ea typeface="Playfair Display"/>
                <a:cs typeface="Playfair Display"/>
                <a:sym typeface="Playfair Display"/>
              </a:rPr>
              <a:t>the algorithm performances will be sub-optimal</a:t>
            </a:r>
            <a:r>
              <a:rPr lang="it"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a:p>
            <a:pPr indent="0" lvl="0" marL="457200" rtl="0" algn="l">
              <a:spcBef>
                <a:spcPts val="0"/>
              </a:spcBef>
              <a:spcAft>
                <a:spcPts val="0"/>
              </a:spcAft>
              <a:buNone/>
            </a:pPr>
            <a:r>
              <a:t/>
            </a:r>
            <a:endParaRPr sz="1200">
              <a:latin typeface="Playfair Display"/>
              <a:ea typeface="Playfair Display"/>
              <a:cs typeface="Playfair Display"/>
              <a:sym typeface="Playfair Display"/>
            </a:endParaRPr>
          </a:p>
          <a:p>
            <a:pPr indent="-304800" lvl="0" marL="457200" rtl="0" algn="l">
              <a:spcBef>
                <a:spcPts val="0"/>
              </a:spcBef>
              <a:spcAft>
                <a:spcPts val="0"/>
              </a:spcAft>
              <a:buSzPts val="1200"/>
              <a:buFont typeface="Playfair Display"/>
              <a:buChar char="●"/>
            </a:pPr>
            <a:r>
              <a:rPr b="1" lang="it" sz="1200">
                <a:solidFill>
                  <a:srgbClr val="1155CC"/>
                </a:solidFill>
                <a:latin typeface="Playfair Display"/>
                <a:ea typeface="Playfair Display"/>
                <a:cs typeface="Playfair Display"/>
                <a:sym typeface="Playfair Display"/>
              </a:rPr>
              <a:t>Overtraining</a:t>
            </a:r>
            <a:r>
              <a:rPr lang="it" sz="1200">
                <a:latin typeface="Playfair Display"/>
                <a:ea typeface="Playfair Display"/>
                <a:cs typeface="Playfair Display"/>
                <a:sym typeface="Playfair Display"/>
              </a:rPr>
              <a:t>: if the parameters of the algorithm are tuned in an inadequate way with respect to the sample size, the training procedure might exploit artificial structures due to statistical fluctuations which are not representative of the expected distributions. This results in a </a:t>
            </a:r>
            <a:r>
              <a:rPr b="1" lang="it" sz="1200">
                <a:solidFill>
                  <a:srgbClr val="1155CC"/>
                </a:solidFill>
                <a:latin typeface="Playfair Display"/>
                <a:ea typeface="Playfair Display"/>
                <a:cs typeface="Playfair Display"/>
                <a:sym typeface="Playfair Display"/>
              </a:rPr>
              <a:t>wrong classification</a:t>
            </a:r>
            <a:r>
              <a:rPr lang="it" sz="1200">
                <a:latin typeface="Playfair Display"/>
                <a:ea typeface="Playfair Display"/>
                <a:cs typeface="Playfair Display"/>
                <a:sym typeface="Playfair Display"/>
              </a:rPr>
              <a:t> of signal and background events.</a:t>
            </a:r>
            <a:endParaRPr sz="1200">
              <a:latin typeface="Playfair Display"/>
              <a:ea typeface="Playfair Display"/>
              <a:cs typeface="Playfair Display"/>
              <a:sym typeface="Playfair Display"/>
            </a:endParaRPr>
          </a:p>
          <a:p>
            <a:pPr indent="0" lvl="0" marL="0" rtl="0" algn="l">
              <a:spcBef>
                <a:spcPts val="0"/>
              </a:spcBef>
              <a:spcAft>
                <a:spcPts val="0"/>
              </a:spcAft>
              <a:buNone/>
            </a:pPr>
            <a:r>
              <a:t/>
            </a:r>
            <a:endParaRPr sz="1200">
              <a:latin typeface="Playfair Display"/>
              <a:ea typeface="Playfair Display"/>
              <a:cs typeface="Playfair Display"/>
              <a:sym typeface="Playfair Display"/>
            </a:endParaRPr>
          </a:p>
        </p:txBody>
      </p:sp>
      <p:pic>
        <p:nvPicPr>
          <p:cNvPr id="726" name="Google Shape;726;p59"/>
          <p:cNvPicPr preferRelativeResize="0"/>
          <p:nvPr/>
        </p:nvPicPr>
        <p:blipFill>
          <a:blip r:embed="rId3">
            <a:alphaModFix/>
          </a:blip>
          <a:stretch>
            <a:fillRect/>
          </a:stretch>
        </p:blipFill>
        <p:spPr>
          <a:xfrm>
            <a:off x="1887063" y="2689350"/>
            <a:ext cx="5360774" cy="233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Analysis of the NIR absorbance spectrum of milk </a:t>
            </a:r>
            <a:endParaRPr b="1">
              <a:solidFill>
                <a:srgbClr val="1155CC"/>
              </a:solidFill>
              <a:latin typeface="Playfair Display"/>
              <a:ea typeface="Playfair Display"/>
              <a:cs typeface="Playfair Display"/>
              <a:sym typeface="Playfair Display"/>
            </a:endParaRPr>
          </a:p>
        </p:txBody>
      </p:sp>
      <p:pic>
        <p:nvPicPr>
          <p:cNvPr id="82" name="Google Shape;82;p17"/>
          <p:cNvPicPr preferRelativeResize="0"/>
          <p:nvPr/>
        </p:nvPicPr>
        <p:blipFill>
          <a:blip r:embed="rId3">
            <a:alphaModFix/>
          </a:blip>
          <a:stretch>
            <a:fillRect/>
          </a:stretch>
        </p:blipFill>
        <p:spPr>
          <a:xfrm>
            <a:off x="988934" y="756163"/>
            <a:ext cx="7323379" cy="3631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Analysis of the NIR absorbance spectrum of milk </a:t>
            </a:r>
            <a:endParaRPr b="1">
              <a:solidFill>
                <a:srgbClr val="1155CC"/>
              </a:solidFill>
              <a:latin typeface="Playfair Display"/>
              <a:ea typeface="Playfair Display"/>
              <a:cs typeface="Playfair Display"/>
              <a:sym typeface="Playfair Display"/>
            </a:endParaRPr>
          </a:p>
        </p:txBody>
      </p:sp>
      <p:pic>
        <p:nvPicPr>
          <p:cNvPr id="88" name="Google Shape;88;p18"/>
          <p:cNvPicPr preferRelativeResize="0"/>
          <p:nvPr/>
        </p:nvPicPr>
        <p:blipFill>
          <a:blip r:embed="rId3">
            <a:alphaModFix/>
          </a:blip>
          <a:stretch>
            <a:fillRect/>
          </a:stretch>
        </p:blipFill>
        <p:spPr>
          <a:xfrm>
            <a:off x="988934" y="756163"/>
            <a:ext cx="7323379" cy="3631176"/>
          </a:xfrm>
          <a:prstGeom prst="rect">
            <a:avLst/>
          </a:prstGeom>
          <a:noFill/>
          <a:ln>
            <a:noFill/>
          </a:ln>
        </p:spPr>
      </p:pic>
      <p:sp>
        <p:nvSpPr>
          <p:cNvPr id="89" name="Google Shape;89;p18"/>
          <p:cNvSpPr/>
          <p:nvPr/>
        </p:nvSpPr>
        <p:spPr>
          <a:xfrm>
            <a:off x="3159600" y="3967825"/>
            <a:ext cx="4954500" cy="1039200"/>
          </a:xfrm>
          <a:prstGeom prst="rect">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latin typeface="Playfair Display"/>
                <a:ea typeface="Playfair Display"/>
                <a:cs typeface="Playfair Display"/>
                <a:sym typeface="Playfair Display"/>
              </a:rPr>
              <a:t>The calculation of the first derivative corrects for baseline variations between scans, emphasizing the key differences in the data, although it also amplifies the noise in the data</a:t>
            </a:r>
            <a:endParaRPr>
              <a:solidFill>
                <a:schemeClr val="lt1"/>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First two Principal Components </a:t>
            </a:r>
            <a:endParaRPr b="1">
              <a:solidFill>
                <a:srgbClr val="1155CC"/>
              </a:solidFill>
              <a:latin typeface="Playfair Display"/>
              <a:ea typeface="Playfair Display"/>
              <a:cs typeface="Playfair Display"/>
              <a:sym typeface="Playfair Display"/>
            </a:endParaRPr>
          </a:p>
        </p:txBody>
      </p:sp>
      <p:pic>
        <p:nvPicPr>
          <p:cNvPr id="95" name="Google Shape;95;p19"/>
          <p:cNvPicPr preferRelativeResize="0"/>
          <p:nvPr/>
        </p:nvPicPr>
        <p:blipFill>
          <a:blip r:embed="rId3">
            <a:alphaModFix/>
          </a:blip>
          <a:stretch>
            <a:fillRect/>
          </a:stretch>
        </p:blipFill>
        <p:spPr>
          <a:xfrm>
            <a:off x="1620598" y="672675"/>
            <a:ext cx="5687900" cy="447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First two Principal Components </a:t>
            </a:r>
            <a:endParaRPr b="1">
              <a:solidFill>
                <a:srgbClr val="1155CC"/>
              </a:solidFill>
              <a:latin typeface="Playfair Display"/>
              <a:ea typeface="Playfair Display"/>
              <a:cs typeface="Playfair Display"/>
              <a:sym typeface="Playfair Display"/>
            </a:endParaRPr>
          </a:p>
        </p:txBody>
      </p:sp>
      <p:pic>
        <p:nvPicPr>
          <p:cNvPr id="101" name="Google Shape;101;p20"/>
          <p:cNvPicPr preferRelativeResize="0"/>
          <p:nvPr/>
        </p:nvPicPr>
        <p:blipFill>
          <a:blip r:embed="rId3">
            <a:alphaModFix/>
          </a:blip>
          <a:stretch>
            <a:fillRect/>
          </a:stretch>
        </p:blipFill>
        <p:spPr>
          <a:xfrm>
            <a:off x="1620598" y="672675"/>
            <a:ext cx="5687900" cy="4470825"/>
          </a:xfrm>
          <a:prstGeom prst="rect">
            <a:avLst/>
          </a:prstGeom>
          <a:noFill/>
          <a:ln>
            <a:noFill/>
          </a:ln>
        </p:spPr>
      </p:pic>
      <p:sp>
        <p:nvSpPr>
          <p:cNvPr id="102" name="Google Shape;102;p20"/>
          <p:cNvSpPr/>
          <p:nvPr/>
        </p:nvSpPr>
        <p:spPr>
          <a:xfrm>
            <a:off x="5773550" y="3243550"/>
            <a:ext cx="1836600" cy="1647900"/>
          </a:xfrm>
          <a:prstGeom prst="ellipse">
            <a:avLst/>
          </a:prstGeom>
          <a:solidFill>
            <a:srgbClr val="1C4587">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20"/>
          <p:cNvSpPr/>
          <p:nvPr/>
        </p:nvSpPr>
        <p:spPr>
          <a:xfrm>
            <a:off x="2424800" y="3453500"/>
            <a:ext cx="3081000" cy="1370400"/>
          </a:xfrm>
          <a:prstGeom prst="ellipse">
            <a:avLst/>
          </a:prstGeom>
          <a:solidFill>
            <a:srgbClr val="800000">
              <a:alpha val="41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20"/>
          <p:cNvSpPr/>
          <p:nvPr/>
        </p:nvSpPr>
        <p:spPr>
          <a:xfrm>
            <a:off x="1910450" y="2713200"/>
            <a:ext cx="1716300" cy="1664100"/>
          </a:xfrm>
          <a:prstGeom prst="ellipse">
            <a:avLst/>
          </a:prstGeom>
          <a:solidFill>
            <a:srgbClr val="FF13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20"/>
          <p:cNvSpPr/>
          <p:nvPr/>
        </p:nvSpPr>
        <p:spPr>
          <a:xfrm>
            <a:off x="2771150" y="2403800"/>
            <a:ext cx="1637400" cy="1522200"/>
          </a:xfrm>
          <a:prstGeom prst="ellipse">
            <a:avLst/>
          </a:prstGeom>
          <a:solidFill>
            <a:srgbClr val="FF7B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20"/>
          <p:cNvSpPr/>
          <p:nvPr/>
        </p:nvSpPr>
        <p:spPr>
          <a:xfrm>
            <a:off x="3673925" y="2298825"/>
            <a:ext cx="1931100" cy="1601400"/>
          </a:xfrm>
          <a:prstGeom prst="ellipse">
            <a:avLst/>
          </a:prstGeom>
          <a:solidFill>
            <a:srgbClr val="AAFF4D">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20"/>
          <p:cNvSpPr/>
          <p:nvPr/>
        </p:nvSpPr>
        <p:spPr>
          <a:xfrm>
            <a:off x="2823625" y="1600225"/>
            <a:ext cx="1716300" cy="1522200"/>
          </a:xfrm>
          <a:prstGeom prst="ellipse">
            <a:avLst/>
          </a:prstGeom>
          <a:solidFill>
            <a:srgbClr val="FEE502">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20"/>
          <p:cNvSpPr/>
          <p:nvPr/>
        </p:nvSpPr>
        <p:spPr>
          <a:xfrm>
            <a:off x="3259200" y="1165150"/>
            <a:ext cx="1931100" cy="1480200"/>
          </a:xfrm>
          <a:prstGeom prst="ellipse">
            <a:avLst/>
          </a:prstGeom>
          <a:solidFill>
            <a:srgbClr val="4CFFAA">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p:nvPr/>
        </p:nvSpPr>
        <p:spPr>
          <a:xfrm>
            <a:off x="3868425" y="1505700"/>
            <a:ext cx="1931100" cy="1370400"/>
          </a:xfrm>
          <a:prstGeom prst="ellipse">
            <a:avLst/>
          </a:prstGeom>
          <a:solidFill>
            <a:srgbClr val="05D5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0"/>
          <p:cNvSpPr/>
          <p:nvPr/>
        </p:nvSpPr>
        <p:spPr>
          <a:xfrm>
            <a:off x="3673925" y="639850"/>
            <a:ext cx="3212100" cy="1522200"/>
          </a:xfrm>
          <a:prstGeom prst="ellipse">
            <a:avLst/>
          </a:prstGeom>
          <a:solidFill>
            <a:srgbClr val="0161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it">
                <a:solidFill>
                  <a:srgbClr val="1155CC"/>
                </a:solidFill>
                <a:latin typeface="Playfair Display"/>
                <a:ea typeface="Playfair Display"/>
                <a:cs typeface="Playfair Display"/>
                <a:sym typeface="Playfair Display"/>
              </a:rPr>
              <a:t>First two Principal Components </a:t>
            </a:r>
            <a:endParaRPr b="1">
              <a:solidFill>
                <a:srgbClr val="1155CC"/>
              </a:solidFill>
              <a:latin typeface="Playfair Display"/>
              <a:ea typeface="Playfair Display"/>
              <a:cs typeface="Playfair Display"/>
              <a:sym typeface="Playfair Display"/>
            </a:endParaRPr>
          </a:p>
        </p:txBody>
      </p:sp>
      <p:pic>
        <p:nvPicPr>
          <p:cNvPr id="116" name="Google Shape;116;p21"/>
          <p:cNvPicPr preferRelativeResize="0"/>
          <p:nvPr/>
        </p:nvPicPr>
        <p:blipFill>
          <a:blip r:embed="rId3">
            <a:alphaModFix/>
          </a:blip>
          <a:stretch>
            <a:fillRect/>
          </a:stretch>
        </p:blipFill>
        <p:spPr>
          <a:xfrm>
            <a:off x="1620598" y="672675"/>
            <a:ext cx="5687900" cy="4470825"/>
          </a:xfrm>
          <a:prstGeom prst="rect">
            <a:avLst/>
          </a:prstGeom>
          <a:noFill/>
          <a:ln>
            <a:noFill/>
          </a:ln>
        </p:spPr>
      </p:pic>
      <p:sp>
        <p:nvSpPr>
          <p:cNvPr id="117" name="Google Shape;117;p21"/>
          <p:cNvSpPr/>
          <p:nvPr/>
        </p:nvSpPr>
        <p:spPr>
          <a:xfrm>
            <a:off x="5773550" y="3243550"/>
            <a:ext cx="1836600" cy="1647900"/>
          </a:xfrm>
          <a:prstGeom prst="ellipse">
            <a:avLst/>
          </a:prstGeom>
          <a:solidFill>
            <a:srgbClr val="1C4587">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1"/>
          <p:cNvSpPr/>
          <p:nvPr/>
        </p:nvSpPr>
        <p:spPr>
          <a:xfrm>
            <a:off x="2424800" y="3453500"/>
            <a:ext cx="3081000" cy="1370400"/>
          </a:xfrm>
          <a:prstGeom prst="ellipse">
            <a:avLst/>
          </a:prstGeom>
          <a:solidFill>
            <a:srgbClr val="800000">
              <a:alpha val="411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21"/>
          <p:cNvSpPr/>
          <p:nvPr/>
        </p:nvSpPr>
        <p:spPr>
          <a:xfrm>
            <a:off x="1910450" y="2713200"/>
            <a:ext cx="1716300" cy="1664100"/>
          </a:xfrm>
          <a:prstGeom prst="ellipse">
            <a:avLst/>
          </a:prstGeom>
          <a:solidFill>
            <a:srgbClr val="FF13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1"/>
          <p:cNvSpPr/>
          <p:nvPr/>
        </p:nvSpPr>
        <p:spPr>
          <a:xfrm>
            <a:off x="2771150" y="2403800"/>
            <a:ext cx="1637400" cy="1522200"/>
          </a:xfrm>
          <a:prstGeom prst="ellipse">
            <a:avLst/>
          </a:prstGeom>
          <a:solidFill>
            <a:srgbClr val="FF7B00">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1"/>
          <p:cNvSpPr/>
          <p:nvPr/>
        </p:nvSpPr>
        <p:spPr>
          <a:xfrm>
            <a:off x="3673925" y="2298825"/>
            <a:ext cx="1931100" cy="1601400"/>
          </a:xfrm>
          <a:prstGeom prst="ellipse">
            <a:avLst/>
          </a:prstGeom>
          <a:solidFill>
            <a:srgbClr val="AAFF4D">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1"/>
          <p:cNvSpPr/>
          <p:nvPr/>
        </p:nvSpPr>
        <p:spPr>
          <a:xfrm>
            <a:off x="2823625" y="1600225"/>
            <a:ext cx="1716300" cy="1522200"/>
          </a:xfrm>
          <a:prstGeom prst="ellipse">
            <a:avLst/>
          </a:prstGeom>
          <a:solidFill>
            <a:srgbClr val="FEE502">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21"/>
          <p:cNvSpPr/>
          <p:nvPr/>
        </p:nvSpPr>
        <p:spPr>
          <a:xfrm>
            <a:off x="3259200" y="1165150"/>
            <a:ext cx="1931100" cy="1480200"/>
          </a:xfrm>
          <a:prstGeom prst="ellipse">
            <a:avLst/>
          </a:prstGeom>
          <a:solidFill>
            <a:srgbClr val="4CFFAA">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1"/>
          <p:cNvSpPr/>
          <p:nvPr/>
        </p:nvSpPr>
        <p:spPr>
          <a:xfrm>
            <a:off x="3868425" y="1505700"/>
            <a:ext cx="1931100" cy="1370400"/>
          </a:xfrm>
          <a:prstGeom prst="ellipse">
            <a:avLst/>
          </a:prstGeom>
          <a:solidFill>
            <a:srgbClr val="05D5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1"/>
          <p:cNvSpPr/>
          <p:nvPr/>
        </p:nvSpPr>
        <p:spPr>
          <a:xfrm>
            <a:off x="3673925" y="639850"/>
            <a:ext cx="3212100" cy="1522200"/>
          </a:xfrm>
          <a:prstGeom prst="ellipse">
            <a:avLst/>
          </a:prstGeom>
          <a:solidFill>
            <a:srgbClr val="0161FF">
              <a:alpha val="37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 name="Google Shape;126;p21"/>
          <p:cNvCxnSpPr/>
          <p:nvPr/>
        </p:nvCxnSpPr>
        <p:spPr>
          <a:xfrm flipH="1" rot="10800000">
            <a:off x="6589350" y="3437550"/>
            <a:ext cx="10500" cy="10500"/>
          </a:xfrm>
          <a:prstGeom prst="straightConnector1">
            <a:avLst/>
          </a:prstGeom>
          <a:noFill/>
          <a:ln cap="flat" cmpd="sng" w="38100">
            <a:solidFill>
              <a:srgbClr val="1E1E1E"/>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